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31"/>
  </p:notesMasterIdLst>
  <p:sldIdLst>
    <p:sldId id="257" r:id="rId2"/>
    <p:sldId id="258" r:id="rId3"/>
    <p:sldId id="259" r:id="rId4"/>
    <p:sldId id="262" r:id="rId5"/>
    <p:sldId id="267" r:id="rId6"/>
    <p:sldId id="268" r:id="rId7"/>
    <p:sldId id="266" r:id="rId8"/>
    <p:sldId id="265" r:id="rId9"/>
    <p:sldId id="309" r:id="rId10"/>
    <p:sldId id="269" r:id="rId11"/>
    <p:sldId id="299" r:id="rId12"/>
    <p:sldId id="310" r:id="rId13"/>
    <p:sldId id="295" r:id="rId14"/>
    <p:sldId id="300" r:id="rId15"/>
    <p:sldId id="311" r:id="rId16"/>
    <p:sldId id="270" r:id="rId17"/>
    <p:sldId id="301" r:id="rId18"/>
    <p:sldId id="312" r:id="rId19"/>
    <p:sldId id="271" r:id="rId20"/>
    <p:sldId id="302" r:id="rId21"/>
    <p:sldId id="313" r:id="rId22"/>
    <p:sldId id="272" r:id="rId23"/>
    <p:sldId id="303" r:id="rId24"/>
    <p:sldId id="314" r:id="rId25"/>
    <p:sldId id="273" r:id="rId26"/>
    <p:sldId id="304" r:id="rId27"/>
    <p:sldId id="315" r:id="rId28"/>
    <p:sldId id="274" r:id="rId29"/>
    <p:sldId id="288" r:id="rId30"/>
  </p:sldIdLst>
  <p:sldSz cx="1274445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FF"/>
    <a:srgbClr val="6600FF"/>
    <a:srgbClr val="0066FF"/>
    <a:srgbClr val="5BB1AE"/>
    <a:srgbClr val="6B9EA1"/>
    <a:srgbClr val="5895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71" autoAdjust="0"/>
    <p:restoredTop sz="94660"/>
  </p:normalViewPr>
  <p:slideViewPr>
    <p:cSldViewPr snapToGrid="0" snapToObjects="1">
      <p:cViewPr varScale="1">
        <p:scale>
          <a:sx n="110" d="100"/>
          <a:sy n="110" d="100"/>
        </p:scale>
        <p:origin x="-222" y="-96"/>
      </p:cViewPr>
      <p:guideLst>
        <p:guide orient="horz" pos="2160"/>
        <p:guide pos="401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1999" cy="7199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79459DA-0F2E-4DBF-A861-D47B18E9AB41}" type="datetimeFigureOut">
              <a:rPr lang="zh-CN" altLang="en-US"/>
              <a:pPr/>
              <a:t>2016/8/15</a:t>
            </a:fld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E6AFB83-F50D-4533-B7D0-F0FF40917536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2968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55675" y="2130425"/>
            <a:ext cx="108331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11350" y="3886200"/>
            <a:ext cx="892175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CC39E6D-DB51-4C30-9066-1806A88D654E}" type="datetime1">
              <a:rPr lang="en-US"/>
              <a:pPr/>
              <a:t>8/15/2016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A0F359-37E5-4821-95B9-444770B52D5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F63B13C-EDEC-4A92-A3D3-CCF2449D4420}" type="datetime1">
              <a:rPr lang="en-US"/>
              <a:pPr/>
              <a:t>8/15/2016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31A4D5-78D0-4C70-A884-4A84805AA5D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239250" y="276225"/>
            <a:ext cx="2867025" cy="58499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36588" y="276225"/>
            <a:ext cx="8450262" cy="58499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FF6F36-052C-4447-9F92-82FA0489FA2B}" type="datetime1">
              <a:rPr lang="en-US"/>
              <a:pPr/>
              <a:t>8/15/2016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3D11B9-7866-45A0-A1C4-B69FEC3C5FA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6588" y="276225"/>
            <a:ext cx="11469687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36588" y="1600200"/>
            <a:ext cx="11469687" cy="45259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36588" y="6356350"/>
            <a:ext cx="2973387" cy="366713"/>
          </a:xfrm>
        </p:spPr>
        <p:txBody>
          <a:bodyPr/>
          <a:lstStyle>
            <a:lvl1pPr>
              <a:defRPr/>
            </a:lvl1pPr>
          </a:lstStyle>
          <a:p>
            <a:fld id="{526731CE-257A-4AB1-9233-1BE54257401A}" type="datetime1">
              <a:rPr lang="en-US"/>
              <a:pPr/>
              <a:t>8/15/2016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354513" y="6356350"/>
            <a:ext cx="4035425" cy="366713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32888" y="6356350"/>
            <a:ext cx="2973387" cy="366713"/>
          </a:xfrm>
        </p:spPr>
        <p:txBody>
          <a:bodyPr/>
          <a:lstStyle>
            <a:lvl1pPr>
              <a:defRPr/>
            </a:lvl1pPr>
          </a:lstStyle>
          <a:p>
            <a:fld id="{A97C1AB4-7C78-4D91-9D44-96919039285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0414191-145B-4229-9AD8-7B83462E71C1}" type="datetime1">
              <a:rPr lang="en-US"/>
              <a:pPr/>
              <a:t>8/15/2016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8F62FE-5676-4D9F-9A40-740EF729B73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6475" y="4406900"/>
            <a:ext cx="10833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06475" y="2906713"/>
            <a:ext cx="10833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D9CD6E2-94B0-41D7-96D6-E4BF02327C85}" type="datetime1">
              <a:rPr lang="en-US"/>
              <a:pPr/>
              <a:t>8/15/2016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381E8C-BB6F-40CC-A7C3-1F8E90800D1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6588" y="1600200"/>
            <a:ext cx="56578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46838" y="1600200"/>
            <a:ext cx="565943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169D66B-19C0-49EF-941C-685E87022B3E}" type="datetime1">
              <a:rPr lang="en-US"/>
              <a:pPr/>
              <a:t>8/15/2016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F9F884-115B-409E-91BB-8EC83C69C0E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6588" y="274638"/>
            <a:ext cx="11471275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6588" y="1535113"/>
            <a:ext cx="56308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6588" y="2174875"/>
            <a:ext cx="56308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473825" y="1535113"/>
            <a:ext cx="56340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473825" y="2174875"/>
            <a:ext cx="56340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96AB999-4FD0-4B52-95F1-FB5933E85F8A}" type="datetime1">
              <a:rPr lang="en-US"/>
              <a:pPr/>
              <a:t>8/15/2016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95FE78-1D2E-4F5B-8390-2CF89A79A2F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014A5E4-18E9-4150-B264-93790B680701}" type="datetime1">
              <a:rPr lang="en-US"/>
              <a:pPr/>
              <a:t>8/15/2016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029197-6FE7-4710-A848-FC10ACD3575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BBFCAA-C8C9-4127-BD26-552BF0F8144A}" type="datetime1">
              <a:rPr lang="en-US"/>
              <a:pPr/>
              <a:t>8/15/2016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5CA31D-1C39-4BB9-9126-75B272AF52C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6588" y="273050"/>
            <a:ext cx="419417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83163" y="273050"/>
            <a:ext cx="71247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6588" y="1435100"/>
            <a:ext cx="419417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98CBE3-F7CD-4A64-B6B9-3015DA777343}" type="datetime1">
              <a:rPr lang="en-US"/>
              <a:pPr/>
              <a:t>8/15/2016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919926-4764-48DD-91CC-38CD96BB289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98725" y="4800600"/>
            <a:ext cx="7645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498725" y="612775"/>
            <a:ext cx="7645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498725" y="5367338"/>
            <a:ext cx="7645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0443EA5-D498-4B73-8A04-A1408A6C6772}" type="datetime1">
              <a:rPr lang="en-US"/>
              <a:pPr/>
              <a:t>8/15/2016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8F72AD-F7C9-4803-B1F1-7CD7C07CC52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 b="-4115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36588" y="276225"/>
            <a:ext cx="1146968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6588" y="1600200"/>
            <a:ext cx="1146968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Click to edit Master text styles</a:t>
            </a:r>
          </a:p>
          <a:p>
            <a:pPr lvl="1"/>
            <a:r>
              <a:rPr lang="zh-CN" altLang="zh-CN" smtClean="0"/>
              <a:t>Second level</a:t>
            </a:r>
          </a:p>
          <a:p>
            <a:pPr lvl="2"/>
            <a:r>
              <a:rPr lang="zh-CN" altLang="zh-CN" smtClean="0"/>
              <a:t>Third level</a:t>
            </a:r>
          </a:p>
          <a:p>
            <a:pPr lvl="3"/>
            <a:r>
              <a:rPr lang="zh-CN" altLang="zh-CN" smtClean="0"/>
              <a:t>Fourth level</a:t>
            </a:r>
          </a:p>
          <a:p>
            <a:pPr lvl="4"/>
            <a:r>
              <a:rPr lang="zh-CN" altLang="zh-CN" smtClean="0"/>
              <a:t>Fifth level</a:t>
            </a:r>
          </a:p>
        </p:txBody>
      </p:sp>
      <p:sp>
        <p:nvSpPr>
          <p:cNvPr id="2052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6588" y="6356350"/>
            <a:ext cx="29733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+mn-lt"/>
              </a:defRPr>
            </a:lvl1pPr>
          </a:lstStyle>
          <a:p>
            <a:fld id="{D276719F-7B5D-4686-AFD9-03EF08CDBDF7}" type="datetime1">
              <a:rPr lang="en-US"/>
              <a:pPr/>
              <a:t>8/15/2016</a:t>
            </a:fld>
            <a:endParaRPr lang="en-US"/>
          </a:p>
        </p:txBody>
      </p:sp>
      <p:sp>
        <p:nvSpPr>
          <p:cNvPr id="2053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354513" y="6356350"/>
            <a:ext cx="40354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054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132888" y="6356350"/>
            <a:ext cx="29733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+mn-lt"/>
              </a:defRPr>
            </a:lvl1pPr>
          </a:lstStyle>
          <a:p>
            <a:fld id="{03650BBD-CB14-4905-A96D-0D3A1CE61ECE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iamisis\Desktop\崔老师的PPT\bghome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7444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 descr="D:\TDDOWNLOAD\win8风格图标\PNG\Communications\Blue\MB_0018_note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36050" y="2224088"/>
            <a:ext cx="1282700" cy="1227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6" descr="C:\Users\iamisis\Desktop\MetroStation_2.0_XiaZaiBa\metrostation_by_yankoa-d312tty\PNG\Others\Blue\MB_0001_pin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59050" y="2193925"/>
            <a:ext cx="1298575" cy="124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8" descr="C:\Users\iamisis\Desktop\MetroStation_2.0_XiaZaiBa\metrostation_by_yankoa-d312tty\PNG\Network\Blue\MB_0036_search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57625" y="2224088"/>
            <a:ext cx="1279525" cy="1214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7" descr="C:\Users\iamisis\Desktop\MetroStation_2.0_XiaZaiBa\metrostation_by_yankoa-d312tty\PNG\Suites\Blue\MB_0029_programs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137150" y="2193925"/>
            <a:ext cx="1298575" cy="124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4" descr="C:\Users\iamisis\Desktop\MetroStation_2.0_XiaZaiBa\metrostation_by_yankoa-d312tty\PNG\Media\Blue\MB_0018_viewer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435725" y="2193925"/>
            <a:ext cx="1298575" cy="124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4" name="Picture 9" descr="C:\Users\iamisis\Desktop\MetroStation_2.0_XiaZaiBa\metrostation_by_yankoa-d312tty\PNG\Navigation\blue\MB_0014_world1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735888" y="2209800"/>
            <a:ext cx="1300162" cy="124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2" descr="PPECLOGO-eff-0-1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019550" y="4665663"/>
            <a:ext cx="1162050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3" descr="PPECLOGO-eff-0-2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8845550" y="4632325"/>
            <a:ext cx="1077913" cy="63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7" name="Picture 4" descr="PPECLOGO-eff-0-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09600" y="3457575"/>
            <a:ext cx="3308350" cy="199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8" name="Picture 5" descr="PPECLOGO-eff-0-1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4371975" y="5408613"/>
            <a:ext cx="57467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9" name="Picture 6" descr="PPECLOGO-eff-0-1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562850" y="4679950"/>
            <a:ext cx="441325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10" name="Picture 7" descr="PPECLOGO-eff-0-1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5656263" y="5464175"/>
            <a:ext cx="215900" cy="12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11" name="Picture 8" descr="PPECLOGO-eff-0-2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260975" y="4403725"/>
            <a:ext cx="1077913" cy="63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12" name="Picture 9" descr="PPECLOGO-eff-5-4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3048000" y="4933950"/>
            <a:ext cx="1622425" cy="94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13" name="Picture 10" descr="PPECLOGO-eff-5-2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5341938" y="5135563"/>
            <a:ext cx="2012950" cy="120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14" name="Picture 11" descr="PPECLOGO-eff-5-4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10318750" y="4530725"/>
            <a:ext cx="122555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15" name="Picture 12" descr="PPECLOGO-eff-0-1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8185150" y="5286375"/>
            <a:ext cx="574675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16" name="Picture 13" descr="PPECLOGO-eff-0-1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11820525" y="4227513"/>
            <a:ext cx="57150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17" name="Picture 14" descr="PPECLOGO-eff2-1-2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1722438" y="4589463"/>
            <a:ext cx="1862137" cy="1198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18" name="Picture 15" descr="PPECLOGO-eff2-1-3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3840163" y="4581525"/>
            <a:ext cx="4810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19" name="Picture 16" descr="PPECLOGO-eff2-1-4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8818563" y="5033963"/>
            <a:ext cx="773112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20" name="Picture 17" descr="PPECLOGO-eff2-1-3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9607550" y="4684713"/>
            <a:ext cx="395288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21" name="Picture 18" descr="PPECLOGO-eff2-1-3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10163175" y="5135563"/>
            <a:ext cx="309563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22" name="TextBox 48"/>
          <p:cNvSpPr>
            <a:spLocks noChangeArrowheads="1"/>
          </p:cNvSpPr>
          <p:nvPr/>
        </p:nvSpPr>
        <p:spPr bwMode="auto">
          <a:xfrm>
            <a:off x="0" y="4314297"/>
            <a:ext cx="12744450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餐饮品牌的自媒体平台运营</a:t>
            </a:r>
            <a:r>
              <a:rPr lang="zh-CN" altLang="en-US" sz="6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七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步走</a:t>
            </a:r>
            <a:endParaRPr 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8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3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8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3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8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3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7" dur="5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0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3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6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9" dur="500"/>
                                        <p:tgtEl>
                                          <p:spTgt spid="4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2" dur="500"/>
                                        <p:tgtEl>
                                          <p:spTgt spid="4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5" dur="500"/>
                                        <p:tgtEl>
                                          <p:spTgt spid="4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8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1"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4" dur="50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7" dur="500"/>
                                        <p:tgtEl>
                                          <p:spTgt spid="4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0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rAng="0" ptsTypes="">
                                      <p:cBhvr>
                                        <p:cTn id="72" dur="5000" fill="hold"/>
                                        <p:tgtEl>
                                          <p:spTgt spid="4114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-0.31632 3.33333E-6 " pathEditMode="relative" rAng="0" ptsTypes="AA">
                                      <p:cBhvr>
                                        <p:cTn id="74" dur="50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5815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4 -1.85185E-6 L -0.46684 -1.85185E-6 " pathEditMode="relative" rAng="0" ptsTypes="AA">
                                      <p:cBhvr>
                                        <p:cTn id="76" dur="5000" fill="hold"/>
                                        <p:tgtEl>
                                          <p:spTgt spid="410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3593" y="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19531 1.11111E-6 " pathEditMode="relative" rAng="0" ptsTypes="AA">
                                      <p:cBhvr>
                                        <p:cTn id="78" dur="5000" fill="hold"/>
                                        <p:tgtEl>
                                          <p:spTgt spid="4111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9773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-0.43594 2.59259E-6 " pathEditMode="relative" rAng="0" ptsTypes="AA">
                                      <p:cBhvr>
                                        <p:cTn id="80" dur="50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1805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59259E-6 L -0.61719 2.59259E-6 " pathEditMode="relative" rAng="0" ptsTypes="AA">
                                      <p:cBhvr>
                                        <p:cTn id="82" dur="5000" fill="hold"/>
                                        <p:tgtEl>
                                          <p:spTgt spid="4110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30867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85185E-6 L -0.33577 -1.85185E-6 " pathEditMode="relative" rAng="0" ptsTypes="AA">
                                      <p:cBhvr>
                                        <p:cTn id="84" dur="5000" fill="hold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6787" y="0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86" dur="5000" fill="hold"/>
                                        <p:tgtEl>
                                          <p:spTgt spid="411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8593" y="0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88" dur="5000" fill="hold"/>
                                        <p:tgtEl>
                                          <p:spTgt spid="411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8593" y="0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0.43906 2.59259E-6 " pathEditMode="relative" rAng="0" ptsTypes="AA">
                                      <p:cBhvr>
                                        <p:cTn id="90" dur="5000" fill="hold"/>
                                        <p:tgtEl>
                                          <p:spTgt spid="4113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21944" y="0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0.62813 2.96296E-6 " pathEditMode="relative" rAng="0" ptsTypes="AA">
                                      <p:cBhvr>
                                        <p:cTn id="92" dur="5000" fill="hold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31406" y="0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0.42465 -2.96296E-6 " pathEditMode="relative" rAng="0" ptsTypes="AA">
                                      <p:cBhvr>
                                        <p:cTn id="94" dur="50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21233" y="0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>
                                      <p:cBhvr>
                                        <p:cTn id="96" dur="5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>
                                      <p:cBhvr>
                                        <p:cTn id="99" dur="500"/>
                                        <p:tgtEl>
                                          <p:spTgt spid="4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>
                                      <p:cBhvr>
                                        <p:cTn id="102" dur="500"/>
                                        <p:tgtEl>
                                          <p:spTgt spid="4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>
                                      <p:cBhvr>
                                        <p:cTn id="105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>
                                      <p:cBhvr>
                                        <p:cTn id="108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>
                                      <p:cBhvr>
                                        <p:cTn id="111" dur="500"/>
                                        <p:tgtEl>
                                          <p:spTgt spid="4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>
                                      <p:cBhvr>
                                        <p:cTn id="114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>
                                      <p:cBhvr>
                                        <p:cTn id="117"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>
                                      <p:cBhvr>
                                        <p:cTn id="120" dur="500"/>
                                        <p:tgtEl>
                                          <p:spTgt spid="4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>
                                      <p:cBhvr>
                                        <p:cTn id="123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>
                                      <p:cBhvr>
                                        <p:cTn id="126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>
                                      <p:cBhvr>
                                        <p:cTn id="129" dur="50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3" dur="100"/>
                                        <p:tgtEl>
                                          <p:spTgt spid="4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6" dur="100"/>
                                        <p:tgtEl>
                                          <p:spTgt spid="4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9" dur="100"/>
                                        <p:tgtEl>
                                          <p:spTgt spid="4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2" dur="100"/>
                                        <p:tgtEl>
                                          <p:spTgt spid="4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5" dur="100"/>
                                        <p:tgtEl>
                                          <p:spTgt spid="4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3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7" dur="1000"/>
                                        <p:tgtEl>
                                          <p:spTgt spid="4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/>
                                        <p:tgtEl>
                                          <p:spTgt spid="4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49" dur="1000"/>
                                        <p:tgtEl>
                                          <p:spTgt spid="4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2" dur="500"/>
                                        <p:tgtEl>
                                          <p:spTgt spid="4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/>
                                        <p:tgtEl>
                                          <p:spTgt spid="4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54" dur="500"/>
                                        <p:tgtEl>
                                          <p:spTgt spid="4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53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7" dur="500"/>
                                        <p:tgtEl>
                                          <p:spTgt spid="4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/>
                                        <p:tgtEl>
                                          <p:spTgt spid="4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59" dur="500"/>
                                        <p:tgtEl>
                                          <p:spTgt spid="4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53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2" dur="500"/>
                                        <p:tgtEl>
                                          <p:spTgt spid="4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/>
                                        <p:tgtEl>
                                          <p:spTgt spid="4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4" dur="500"/>
                                        <p:tgtEl>
                                          <p:spTgt spid="4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53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7" dur="500"/>
                                        <p:tgtEl>
                                          <p:spTgt spid="4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/>
                                        <p:tgtEl>
                                          <p:spTgt spid="4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9" dur="500"/>
                                        <p:tgtEl>
                                          <p:spTgt spid="4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4" presetClass="entr" presetSubtype="1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73" dur="1500"/>
                                        <p:tgtEl>
                                          <p:spTgt spid="4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2" grpId="0" bldLvl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10"/>
          <p:cNvSpPr>
            <a:spLocks noChangeArrowheads="1"/>
          </p:cNvSpPr>
          <p:nvPr/>
        </p:nvSpPr>
        <p:spPr bwMode="auto">
          <a:xfrm>
            <a:off x="92075" y="1387475"/>
            <a:ext cx="8166100" cy="59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</a:t>
            </a:r>
            <a:r>
              <a:rPr lang="zh-CN" altLang="en-US" sz="24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▼</a:t>
            </a:r>
            <a:r>
              <a:rPr lang="zh-CN" altLang="en-US" sz="2400" b="1" dirty="0">
                <a:solidFill>
                  <a:srgbClr val="0099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运营第一步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：使用活动方案置换资源，批量获得种子用户</a:t>
            </a:r>
          </a:p>
          <a:p>
            <a:endParaRPr lang="zh-CN" altLang="en-US" b="1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6550" y="1962150"/>
            <a:ext cx="3403600" cy="487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292" name="矩形 10"/>
          <p:cNvSpPr>
            <a:spLocks noChangeArrowheads="1"/>
          </p:cNvSpPr>
          <p:nvPr/>
        </p:nvSpPr>
        <p:spPr bwMode="auto">
          <a:xfrm rot="19680000">
            <a:off x="2819400" y="5380038"/>
            <a:ext cx="2662238" cy="661987"/>
          </a:xfrm>
          <a:prstGeom prst="rect">
            <a:avLst/>
          </a:prstGeom>
          <a:solidFill>
            <a:srgbClr val="00B0F0"/>
          </a:solidFill>
          <a:ln w="9525" cap="flat" cmpd="sng">
            <a:noFill/>
            <a:bevel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zh-CN" altLang="en-US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通过线下活动引导用户关注二维码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2"/>
          <p:cNvSpPr>
            <a:spLocks noChangeArrowheads="1"/>
          </p:cNvSpPr>
          <p:nvPr/>
        </p:nvSpPr>
        <p:spPr bwMode="auto">
          <a:xfrm>
            <a:off x="3800475" y="1890713"/>
            <a:ext cx="6792913" cy="1266825"/>
          </a:xfrm>
          <a:prstGeom prst="flowChartAlternateProcess">
            <a:avLst/>
          </a:prstGeom>
          <a:solidFill>
            <a:srgbClr val="0099FF"/>
          </a:solidFill>
          <a:ln w="9525" cap="flat" cmpd="sng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zh-CN" altLang="en-US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通过微信活动获得用户</a:t>
            </a:r>
          </a:p>
          <a:p>
            <a:r>
              <a:rPr lang="zh-CN" altLang="en-US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如，关注微信号可参加抽奖活动，现场摇一摇赛跑，拔河活动；</a:t>
            </a:r>
          </a:p>
          <a:p>
            <a:r>
              <a:rPr lang="zh-CN" altLang="en-US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并使用活动方案置换推广资源，如综合体，商城，商圈中心等</a:t>
            </a:r>
          </a:p>
        </p:txBody>
      </p:sp>
      <p:pic>
        <p:nvPicPr>
          <p:cNvPr id="2048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68725" y="3492500"/>
            <a:ext cx="4667250" cy="3057525"/>
          </a:xfrm>
          <a:prstGeom prst="rect">
            <a:avLst/>
          </a:prstGeom>
          <a:noFill/>
          <a:ln w="9525" cap="flat" cmpd="sng">
            <a:noFill/>
            <a:miter lim="800000"/>
            <a:headEnd/>
            <a:tailEnd/>
          </a:ln>
          <a:effectLst/>
        </p:spPr>
      </p:pic>
      <p:pic>
        <p:nvPicPr>
          <p:cNvPr id="2048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35975" y="3476625"/>
            <a:ext cx="4167188" cy="3057525"/>
          </a:xfrm>
          <a:prstGeom prst="rect">
            <a:avLst/>
          </a:prstGeom>
          <a:noFill/>
          <a:ln w="9525" cap="flat" cmpd="sng">
            <a:noFill/>
            <a:miter lim="800000"/>
            <a:headEnd/>
            <a:tailEnd/>
          </a:ln>
          <a:effectLst/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6075" y="1768475"/>
            <a:ext cx="3041650" cy="4765675"/>
          </a:xfrm>
          <a:prstGeom prst="rect">
            <a:avLst/>
          </a:prstGeom>
          <a:noFill/>
          <a:ln w="9525" cap="flat" cmpd="sng">
            <a:noFill/>
            <a:miter lim="800000"/>
            <a:headEnd/>
            <a:tailEnd/>
          </a:ln>
          <a:effectLst>
            <a:outerShdw dist="107763" dir="8100000" algn="ctr" rotWithShape="0">
              <a:srgbClr val="808080">
                <a:alpha val="50000"/>
              </a:srgbClr>
            </a:outerShdw>
          </a:effectLst>
        </p:spPr>
      </p:pic>
      <p:sp>
        <p:nvSpPr>
          <p:cNvPr id="20486" name="矩形 10"/>
          <p:cNvSpPr>
            <a:spLocks noChangeArrowheads="1"/>
          </p:cNvSpPr>
          <p:nvPr/>
        </p:nvSpPr>
        <p:spPr bwMode="auto">
          <a:xfrm rot="19680000">
            <a:off x="1517650" y="5208588"/>
            <a:ext cx="2660650" cy="661987"/>
          </a:xfrm>
          <a:prstGeom prst="rect">
            <a:avLst/>
          </a:prstGeom>
          <a:solidFill>
            <a:srgbClr val="00B0F0"/>
          </a:solidFill>
          <a:ln w="9525" cap="flat" cmpd="sng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zh-CN" altLang="en-US" b="1">
                <a:solidFill>
                  <a:schemeClr val="bg1"/>
                </a:solidFill>
                <a:ea typeface="微软雅黑" pitchFamily="34" charset="-122"/>
              </a:rPr>
              <a:t>皮皮抽奖活动参考</a:t>
            </a:r>
            <a:endParaRPr lang="zh-CN" altLang="en-US"/>
          </a:p>
        </p:txBody>
      </p:sp>
      <p:sp>
        <p:nvSpPr>
          <p:cNvPr id="20487" name="矩形 10"/>
          <p:cNvSpPr>
            <a:spLocks noChangeArrowheads="1"/>
          </p:cNvSpPr>
          <p:nvPr/>
        </p:nvSpPr>
        <p:spPr bwMode="auto">
          <a:xfrm rot="19680000">
            <a:off x="7105650" y="4546600"/>
            <a:ext cx="2660650" cy="661988"/>
          </a:xfrm>
          <a:prstGeom prst="rect">
            <a:avLst/>
          </a:prstGeom>
          <a:solidFill>
            <a:srgbClr val="00B0F0"/>
          </a:solidFill>
          <a:ln w="9525" cap="flat" cmpd="sng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zh-CN" altLang="en-US" b="1">
                <a:solidFill>
                  <a:schemeClr val="bg1"/>
                </a:solidFill>
                <a:ea typeface="微软雅黑" pitchFamily="34" charset="-122"/>
              </a:rPr>
              <a:t>皮皮现场活动参考</a:t>
            </a:r>
            <a:endParaRPr lang="zh-CN" altLang="en-US"/>
          </a:p>
        </p:txBody>
      </p:sp>
      <p:sp>
        <p:nvSpPr>
          <p:cNvPr id="20488" name="矩形 10"/>
          <p:cNvSpPr>
            <a:spLocks noChangeArrowheads="1"/>
          </p:cNvSpPr>
          <p:nvPr/>
        </p:nvSpPr>
        <p:spPr bwMode="auto">
          <a:xfrm>
            <a:off x="269875" y="1265238"/>
            <a:ext cx="8166100" cy="595312"/>
          </a:xfrm>
          <a:prstGeom prst="rect">
            <a:avLst/>
          </a:prstGeom>
          <a:noFill/>
          <a:ln w="9525" cap="flat" cmpd="sng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</a:t>
            </a:r>
            <a:r>
              <a:rPr lang="zh-CN" altLang="en-US" sz="24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▼</a:t>
            </a:r>
            <a:r>
              <a:rPr lang="zh-CN" altLang="en-US" sz="2400" b="1" dirty="0">
                <a:solidFill>
                  <a:srgbClr val="0099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</a:t>
            </a:r>
            <a:r>
              <a:rPr lang="zh-CN" altLang="en-US" sz="2400" b="1" dirty="0" smtClean="0">
                <a:solidFill>
                  <a:srgbClr val="0099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运营第一步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：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皮皮精灵帮你提供最佳获取种子用户方案</a:t>
            </a:r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3635" y="2806801"/>
            <a:ext cx="86301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运营第二步</a:t>
            </a:r>
            <a:r>
              <a:rPr lang="en-US" altLang="zh-CN" sz="2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</a:p>
          <a:p>
            <a:r>
              <a:rPr lang="zh-CN" altLang="en-US" sz="44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目标</a:t>
            </a:r>
            <a:r>
              <a:rPr lang="zh-CN" altLang="en-US" sz="4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：到店用户</a:t>
            </a:r>
            <a:r>
              <a:rPr lang="zh-CN" altLang="en-US" sz="44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沉淀</a:t>
            </a:r>
            <a:endParaRPr lang="en-US" altLang="zh-CN" sz="4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44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法宝</a:t>
            </a:r>
            <a:r>
              <a:rPr lang="zh-CN" altLang="en-US" sz="4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：优惠及其他利益引导</a:t>
            </a:r>
            <a:endParaRPr lang="zh-CN" altLang="en-US" sz="4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矩形 10"/>
          <p:cNvSpPr>
            <a:spLocks noChangeArrowheads="1"/>
          </p:cNvSpPr>
          <p:nvPr/>
        </p:nvSpPr>
        <p:spPr bwMode="auto">
          <a:xfrm>
            <a:off x="269875" y="1471613"/>
            <a:ext cx="8166100" cy="595312"/>
          </a:xfrm>
          <a:prstGeom prst="rect">
            <a:avLst/>
          </a:prstGeom>
          <a:noFill/>
          <a:ln w="9525" cap="flat" cmpd="sng">
            <a:noFill/>
            <a:bevel/>
            <a:headEnd/>
            <a:tailEnd/>
          </a:ln>
          <a:effectLst/>
        </p:spPr>
        <p:txBody>
          <a:bodyPr anchor="ctr"/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</a:t>
            </a:r>
            <a:r>
              <a:rPr lang="zh-CN" altLang="en-US" sz="2400" b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▼</a:t>
            </a:r>
            <a:r>
              <a:rPr lang="zh-CN" altLang="en-US" sz="2400" b="1">
                <a:solidFill>
                  <a:srgbClr val="0099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运营第二步</a:t>
            </a:r>
            <a:r>
              <a:rPr lang="zh-CN" altLang="en-US" b="1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：让每位到店的用户都沉淀下来！</a:t>
            </a:r>
          </a:p>
          <a:p>
            <a:endParaRPr lang="zh-CN" altLang="en-US" b="1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13" y="1958975"/>
            <a:ext cx="3011487" cy="4889500"/>
          </a:xfrm>
          <a:prstGeom prst="rect">
            <a:avLst/>
          </a:prstGeom>
          <a:noFill/>
          <a:ln w="9525" cap="flat" cmpd="sng">
            <a:noFill/>
            <a:bevel/>
            <a:headEnd/>
            <a:tailEnd/>
          </a:ln>
          <a:effectLst/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49750" y="1958975"/>
            <a:ext cx="3295650" cy="4865688"/>
          </a:xfrm>
          <a:prstGeom prst="rect">
            <a:avLst/>
          </a:prstGeom>
          <a:noFill/>
          <a:ln w="9525" cap="flat" cmpd="sng">
            <a:noFill/>
            <a:bevel/>
            <a:headEnd/>
            <a:tailEnd/>
          </a:ln>
          <a:effectLst/>
        </p:spPr>
      </p:pic>
      <p:sp>
        <p:nvSpPr>
          <p:cNvPr id="13317" name="矩形 10"/>
          <p:cNvSpPr>
            <a:spLocks noChangeArrowheads="1"/>
          </p:cNvSpPr>
          <p:nvPr/>
        </p:nvSpPr>
        <p:spPr bwMode="auto">
          <a:xfrm rot="19680000">
            <a:off x="5572125" y="5332413"/>
            <a:ext cx="2663825" cy="661987"/>
          </a:xfrm>
          <a:prstGeom prst="rect">
            <a:avLst/>
          </a:prstGeom>
          <a:solidFill>
            <a:srgbClr val="00B0F0"/>
          </a:solidFill>
          <a:ln w="9525" cap="flat" cmpd="sng">
            <a:noFill/>
            <a:bevel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zh-CN" altLang="en-US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通过打印机设备引导用户关注二维码</a:t>
            </a:r>
            <a:endParaRPr lang="zh-CN" altLang="en-US"/>
          </a:p>
        </p:txBody>
      </p:sp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35975" y="1912938"/>
            <a:ext cx="2887663" cy="4879975"/>
          </a:xfrm>
          <a:prstGeom prst="rect">
            <a:avLst/>
          </a:prstGeom>
          <a:noFill/>
          <a:ln w="9525" cap="flat" cmpd="sng">
            <a:noFill/>
            <a:bevel/>
            <a:headEnd/>
            <a:tailEnd/>
          </a:ln>
          <a:effectLst/>
        </p:spPr>
      </p:pic>
      <p:sp>
        <p:nvSpPr>
          <p:cNvPr id="13319" name="矩形 10"/>
          <p:cNvSpPr>
            <a:spLocks noChangeArrowheads="1"/>
          </p:cNvSpPr>
          <p:nvPr/>
        </p:nvSpPr>
        <p:spPr bwMode="auto">
          <a:xfrm rot="19680000">
            <a:off x="10045700" y="5002213"/>
            <a:ext cx="2662238" cy="661987"/>
          </a:xfrm>
          <a:prstGeom prst="rect">
            <a:avLst/>
          </a:prstGeom>
          <a:solidFill>
            <a:srgbClr val="00B0F0"/>
          </a:solidFill>
          <a:ln w="9525" cap="flat" cmpd="sng">
            <a:noFill/>
            <a:bevel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zh-CN" altLang="en-US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通过门店内wifi引导用户关注二维码</a:t>
            </a:r>
          </a:p>
        </p:txBody>
      </p:sp>
      <p:sp>
        <p:nvSpPr>
          <p:cNvPr id="13320" name="矩形 10"/>
          <p:cNvSpPr>
            <a:spLocks noChangeArrowheads="1"/>
          </p:cNvSpPr>
          <p:nvPr/>
        </p:nvSpPr>
        <p:spPr bwMode="auto">
          <a:xfrm rot="19680000">
            <a:off x="1835150" y="5332413"/>
            <a:ext cx="2660650" cy="661987"/>
          </a:xfrm>
          <a:prstGeom prst="rect">
            <a:avLst/>
          </a:prstGeom>
          <a:solidFill>
            <a:srgbClr val="00B0F0"/>
          </a:solidFill>
          <a:ln w="9525" cap="flat" cmpd="sng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zh-CN" altLang="en-US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通过优惠赠品引导用户关注二维码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矩形 10"/>
          <p:cNvSpPr>
            <a:spLocks noChangeArrowheads="1"/>
          </p:cNvSpPr>
          <p:nvPr/>
        </p:nvSpPr>
        <p:spPr bwMode="auto">
          <a:xfrm>
            <a:off x="269875" y="1265238"/>
            <a:ext cx="8166100" cy="595312"/>
          </a:xfrm>
          <a:prstGeom prst="rect">
            <a:avLst/>
          </a:prstGeom>
          <a:noFill/>
          <a:ln w="9525" cap="flat" cmpd="sng">
            <a:noFill/>
            <a:bevel/>
            <a:headEnd/>
            <a:tailEnd/>
          </a:ln>
          <a:effectLst/>
        </p:spPr>
        <p:txBody>
          <a:bodyPr anchor="ctr"/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</a:t>
            </a:r>
            <a:r>
              <a:rPr lang="zh-CN" altLang="en-US" sz="24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▼</a:t>
            </a:r>
            <a:r>
              <a:rPr lang="zh-CN" altLang="en-US" sz="2400" b="1" dirty="0">
                <a:solidFill>
                  <a:srgbClr val="0099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</a:t>
            </a:r>
            <a:r>
              <a:rPr lang="zh-CN" altLang="en-US" sz="2400" b="1" dirty="0" smtClean="0">
                <a:solidFill>
                  <a:srgbClr val="0099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运营第二</a:t>
            </a:r>
            <a:r>
              <a:rPr lang="zh-CN" altLang="en-US" sz="2400" b="1" dirty="0">
                <a:solidFill>
                  <a:srgbClr val="0099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步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：将到店用户转化为商家用户</a:t>
            </a:r>
          </a:p>
        </p:txBody>
      </p:sp>
      <p:pic>
        <p:nvPicPr>
          <p:cNvPr id="21507" name="Picture 1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51975" y="2473325"/>
            <a:ext cx="3182938" cy="4295775"/>
          </a:xfrm>
          <a:prstGeom prst="rect">
            <a:avLst/>
          </a:prstGeom>
          <a:noFill/>
          <a:ln w="9525" cap="flat" cmpd="sng">
            <a:solidFill>
              <a:srgbClr val="2D6399"/>
            </a:solidFill>
            <a:bevel/>
            <a:headEnd/>
            <a:tailEnd/>
          </a:ln>
          <a:effectLst/>
        </p:spPr>
      </p:pic>
      <p:pic>
        <p:nvPicPr>
          <p:cNvPr id="2150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0563" y="3106738"/>
            <a:ext cx="5618162" cy="6600825"/>
          </a:xfrm>
          <a:prstGeom prst="rect">
            <a:avLst/>
          </a:prstGeom>
          <a:noFill/>
          <a:ln w="9525" cap="flat" cmpd="sng">
            <a:noFill/>
            <a:bevel/>
            <a:headEnd/>
            <a:tailEnd/>
          </a:ln>
          <a:effectLst/>
        </p:spPr>
      </p:pic>
      <p:pic>
        <p:nvPicPr>
          <p:cNvPr id="2150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50" y="2108200"/>
            <a:ext cx="2760663" cy="4654550"/>
          </a:xfrm>
          <a:prstGeom prst="rect">
            <a:avLst/>
          </a:prstGeom>
          <a:noFill/>
          <a:ln w="9525" cap="flat" cmpd="sng">
            <a:noFill/>
            <a:bevel/>
            <a:headEnd/>
            <a:tailEnd/>
          </a:ln>
          <a:effectLst/>
        </p:spPr>
      </p:pic>
      <p:sp>
        <p:nvSpPr>
          <p:cNvPr id="21510" name="AutoShape 6"/>
          <p:cNvSpPr>
            <a:spLocks noChangeArrowheads="1"/>
          </p:cNvSpPr>
          <p:nvPr/>
        </p:nvSpPr>
        <p:spPr bwMode="auto">
          <a:xfrm>
            <a:off x="2817813" y="2108200"/>
            <a:ext cx="6411912" cy="757238"/>
          </a:xfrm>
          <a:prstGeom prst="flowChartAlternateProcess">
            <a:avLst/>
          </a:prstGeom>
          <a:solidFill>
            <a:srgbClr val="0099FF"/>
          </a:solidFill>
          <a:ln w="9525" cmpd="sng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zh-CN" altLang="en-US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方案A：通过硬件转化到店用户。</a:t>
            </a:r>
          </a:p>
          <a:p>
            <a:r>
              <a:rPr lang="zh-CN" altLang="en-US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如，关注微信可获得wifi账号密码，关注可打印照片</a:t>
            </a:r>
          </a:p>
        </p:txBody>
      </p:sp>
      <p:sp>
        <p:nvSpPr>
          <p:cNvPr id="21511" name="矩形 10"/>
          <p:cNvSpPr>
            <a:spLocks noChangeArrowheads="1"/>
          </p:cNvSpPr>
          <p:nvPr/>
        </p:nvSpPr>
        <p:spPr bwMode="auto">
          <a:xfrm rot="19680000">
            <a:off x="869950" y="5268913"/>
            <a:ext cx="2660650" cy="661987"/>
          </a:xfrm>
          <a:prstGeom prst="rect">
            <a:avLst/>
          </a:prstGeom>
          <a:solidFill>
            <a:srgbClr val="00B0F0"/>
          </a:solidFill>
          <a:ln w="9525" cap="flat" cmpd="sng">
            <a:noFill/>
            <a:bevel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zh-CN" altLang="en-US" b="1">
                <a:solidFill>
                  <a:schemeClr val="bg1"/>
                </a:solidFill>
                <a:ea typeface="微软雅黑" pitchFamily="34" charset="-122"/>
              </a:rPr>
              <a:t>皮皮广告机设备</a:t>
            </a:r>
          </a:p>
        </p:txBody>
      </p:sp>
      <p:sp>
        <p:nvSpPr>
          <p:cNvPr id="21512" name="矩形 10"/>
          <p:cNvSpPr>
            <a:spLocks noChangeArrowheads="1"/>
          </p:cNvSpPr>
          <p:nvPr/>
        </p:nvSpPr>
        <p:spPr bwMode="auto">
          <a:xfrm rot="19680000">
            <a:off x="6569075" y="5268913"/>
            <a:ext cx="2660650" cy="661987"/>
          </a:xfrm>
          <a:prstGeom prst="rect">
            <a:avLst/>
          </a:prstGeom>
          <a:solidFill>
            <a:srgbClr val="00B0F0"/>
          </a:solidFill>
          <a:ln w="9525" cap="flat" cmpd="sng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zh-CN" altLang="en-US" b="1">
                <a:solidFill>
                  <a:schemeClr val="bg1"/>
                </a:solidFill>
                <a:ea typeface="微软雅黑" pitchFamily="34" charset="-122"/>
              </a:rPr>
              <a:t>皮皮wifi设备</a:t>
            </a:r>
            <a:endParaRPr lang="zh-CN" altLang="en-US"/>
          </a:p>
        </p:txBody>
      </p:sp>
      <p:sp>
        <p:nvSpPr>
          <p:cNvPr id="21513" name="矩形 10"/>
          <p:cNvSpPr>
            <a:spLocks noChangeArrowheads="1"/>
          </p:cNvSpPr>
          <p:nvPr/>
        </p:nvSpPr>
        <p:spPr bwMode="auto">
          <a:xfrm rot="19680000">
            <a:off x="9944100" y="5386388"/>
            <a:ext cx="2660650" cy="661987"/>
          </a:xfrm>
          <a:prstGeom prst="rect">
            <a:avLst/>
          </a:prstGeom>
          <a:solidFill>
            <a:srgbClr val="00B0F0"/>
          </a:solidFill>
          <a:ln w="9525" cap="flat" cmpd="sng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zh-CN" altLang="en-US" b="1">
                <a:solidFill>
                  <a:schemeClr val="bg1"/>
                </a:solidFill>
                <a:ea typeface="微软雅黑" pitchFamily="34" charset="-122"/>
              </a:rPr>
              <a:t>皮皮打印机设备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3635" y="2806801"/>
            <a:ext cx="73239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运营第三步</a:t>
            </a:r>
            <a:r>
              <a:rPr lang="en-US" altLang="zh-CN" sz="2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</a:p>
          <a:p>
            <a:r>
              <a:rPr lang="zh-CN" altLang="en-US" sz="44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目标</a:t>
            </a:r>
            <a:r>
              <a:rPr lang="zh-CN" altLang="en-US" sz="4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：会员服务</a:t>
            </a:r>
            <a:endParaRPr lang="en-US" altLang="zh-CN" sz="4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44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法宝</a:t>
            </a:r>
            <a:r>
              <a:rPr lang="zh-CN" altLang="en-US" sz="4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：会员系统服务</a:t>
            </a:r>
            <a:endParaRPr lang="zh-CN" altLang="en-US" sz="4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矩形 10"/>
          <p:cNvSpPr>
            <a:spLocks noChangeArrowheads="1"/>
          </p:cNvSpPr>
          <p:nvPr/>
        </p:nvSpPr>
        <p:spPr bwMode="auto">
          <a:xfrm>
            <a:off x="269875" y="1265238"/>
            <a:ext cx="8166100" cy="59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</a:t>
            </a:r>
            <a:r>
              <a:rPr lang="zh-CN" altLang="en-US" sz="2400" b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▼</a:t>
            </a:r>
            <a:r>
              <a:rPr lang="zh-CN" altLang="en-US" sz="2400" b="1">
                <a:solidFill>
                  <a:srgbClr val="0099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运营第三步</a:t>
            </a:r>
            <a:r>
              <a:rPr lang="zh-CN" altLang="en-US" b="1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：活用会员系统，打通会员服务任督二脉！</a:t>
            </a:r>
            <a:endParaRPr lang="zh-CN" altLang="en-US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" y="2052638"/>
            <a:ext cx="2809875" cy="4783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49600" y="2052638"/>
            <a:ext cx="3036888" cy="4779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00800" y="2057400"/>
            <a:ext cx="3017838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420225" y="1854200"/>
            <a:ext cx="3351213" cy="4926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343" name="矩形 10"/>
          <p:cNvSpPr>
            <a:spLocks noChangeArrowheads="1"/>
          </p:cNvSpPr>
          <p:nvPr/>
        </p:nvSpPr>
        <p:spPr bwMode="auto">
          <a:xfrm rot="19680000">
            <a:off x="487363" y="5491163"/>
            <a:ext cx="2662237" cy="661987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zh-CN" altLang="en-US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会员卡获取与注册展示</a:t>
            </a:r>
            <a:endParaRPr lang="zh-CN" altLang="en-US"/>
          </a:p>
        </p:txBody>
      </p:sp>
      <p:sp>
        <p:nvSpPr>
          <p:cNvPr id="14344" name="矩形 10"/>
          <p:cNvSpPr>
            <a:spLocks noChangeArrowheads="1"/>
          </p:cNvSpPr>
          <p:nvPr/>
        </p:nvSpPr>
        <p:spPr bwMode="auto">
          <a:xfrm rot="19680000">
            <a:off x="3738563" y="5491163"/>
            <a:ext cx="2662237" cy="661987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zh-CN" altLang="en-US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会员系统参考案例</a:t>
            </a:r>
            <a:endParaRPr lang="zh-CN" altLang="en-US"/>
          </a:p>
        </p:txBody>
      </p:sp>
      <p:sp>
        <p:nvSpPr>
          <p:cNvPr id="14345" name="矩形 10"/>
          <p:cNvSpPr>
            <a:spLocks noChangeArrowheads="1"/>
          </p:cNvSpPr>
          <p:nvPr/>
        </p:nvSpPr>
        <p:spPr bwMode="auto">
          <a:xfrm rot="19680000">
            <a:off x="6756400" y="5491163"/>
            <a:ext cx="2662238" cy="661987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zh-CN" altLang="en-US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会员商城换购参考案例</a:t>
            </a:r>
            <a:endParaRPr lang="zh-CN" altLang="en-US"/>
          </a:p>
        </p:txBody>
      </p:sp>
      <p:sp>
        <p:nvSpPr>
          <p:cNvPr id="14346" name="矩形 10"/>
          <p:cNvSpPr>
            <a:spLocks noChangeArrowheads="1"/>
          </p:cNvSpPr>
          <p:nvPr/>
        </p:nvSpPr>
        <p:spPr bwMode="auto">
          <a:xfrm rot="19680000">
            <a:off x="10109200" y="5491163"/>
            <a:ext cx="2662238" cy="661987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zh-CN" altLang="en-US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会员活动推广参考案例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矩形 10"/>
          <p:cNvSpPr>
            <a:spLocks noChangeArrowheads="1"/>
          </p:cNvSpPr>
          <p:nvPr/>
        </p:nvSpPr>
        <p:spPr bwMode="auto">
          <a:xfrm>
            <a:off x="269875" y="1265238"/>
            <a:ext cx="8166100" cy="595312"/>
          </a:xfrm>
          <a:prstGeom prst="rect">
            <a:avLst/>
          </a:prstGeom>
          <a:noFill/>
          <a:ln w="9525" cap="flat" cmpd="sng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</a:t>
            </a:r>
            <a:r>
              <a:rPr lang="zh-CN" altLang="en-US" sz="24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▼</a:t>
            </a:r>
            <a:r>
              <a:rPr lang="zh-CN" altLang="en-US" sz="2400" b="1" dirty="0">
                <a:solidFill>
                  <a:srgbClr val="0099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</a:t>
            </a:r>
            <a:r>
              <a:rPr lang="zh-CN" altLang="en-US" sz="2400" b="1" dirty="0" smtClean="0">
                <a:solidFill>
                  <a:srgbClr val="0099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运营第三</a:t>
            </a:r>
            <a:r>
              <a:rPr lang="zh-CN" altLang="en-US" sz="2400" b="1" dirty="0">
                <a:solidFill>
                  <a:srgbClr val="0099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步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：皮皮精灵完善会员系统解决方案</a:t>
            </a:r>
            <a:endParaRPr lang="zh-CN" altLang="en-US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17788" y="3100388"/>
            <a:ext cx="2303462" cy="3605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875" y="3101975"/>
            <a:ext cx="2303463" cy="3605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91138" y="3100388"/>
            <a:ext cx="2303462" cy="3605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23200" y="3100388"/>
            <a:ext cx="2301875" cy="3605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5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272713" y="3100388"/>
            <a:ext cx="2303462" cy="3605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536" name="AutoShape 8"/>
          <p:cNvSpPr>
            <a:spLocks noChangeArrowheads="1"/>
          </p:cNvSpPr>
          <p:nvPr/>
        </p:nvSpPr>
        <p:spPr bwMode="auto">
          <a:xfrm>
            <a:off x="271463" y="2100263"/>
            <a:ext cx="11523662" cy="758825"/>
          </a:xfrm>
          <a:prstGeom prst="flowChartAlternateProcess">
            <a:avLst/>
          </a:prstGeom>
          <a:solidFill>
            <a:srgbClr val="0099FF"/>
          </a:solidFill>
          <a:ln w="9525" cap="flat" cmpd="sng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zh-CN" altLang="en-US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方案：皮皮精灵微会员系统</a:t>
            </a:r>
          </a:p>
          <a:p>
            <a:r>
              <a:rPr lang="zh-CN" altLang="en-US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提供会员申请，会员等级及特权分类，会员信息分类管理，会员积分可兑换抽奖，签到领积分等完善解决方案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3635" y="2806801"/>
            <a:ext cx="84473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运营第四步</a:t>
            </a:r>
            <a:r>
              <a:rPr lang="en-US" altLang="zh-CN" sz="2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</a:p>
          <a:p>
            <a:r>
              <a:rPr lang="zh-CN" altLang="en-US" sz="44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目标</a:t>
            </a:r>
            <a:r>
              <a:rPr lang="zh-CN" altLang="en-US" sz="4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：线上用户体验</a:t>
            </a:r>
            <a:endParaRPr lang="en-US" altLang="zh-CN" sz="4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44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法宝</a:t>
            </a:r>
            <a:r>
              <a:rPr lang="zh-CN" altLang="en-US" sz="4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：游戏等互动</a:t>
            </a:r>
            <a:r>
              <a:rPr lang="zh-CN" altLang="en-US" sz="44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性</a:t>
            </a:r>
            <a:r>
              <a:rPr lang="zh-CN" altLang="en-US" sz="4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内容</a:t>
            </a:r>
            <a:endParaRPr lang="zh-CN" altLang="en-US" sz="4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矩形 10"/>
          <p:cNvSpPr>
            <a:spLocks noChangeArrowheads="1"/>
          </p:cNvSpPr>
          <p:nvPr/>
        </p:nvSpPr>
        <p:spPr bwMode="auto">
          <a:xfrm>
            <a:off x="269875" y="1265238"/>
            <a:ext cx="8166100" cy="59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</a:t>
            </a:r>
            <a:r>
              <a:rPr lang="zh-CN" altLang="en-US" sz="2400" b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▼</a:t>
            </a:r>
            <a:r>
              <a:rPr lang="zh-CN" altLang="en-US" sz="2400" b="1">
                <a:solidFill>
                  <a:srgbClr val="0099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运营第四步</a:t>
            </a:r>
            <a:r>
              <a:rPr lang="zh-CN" altLang="en-US" b="1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：设置好菜单栏，用户互动，小游戏，分享参与感满满</a:t>
            </a:r>
            <a:endParaRPr lang="zh-CN" altLang="en-US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13" y="2003425"/>
            <a:ext cx="2832100" cy="480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364" name="矩形 9"/>
          <p:cNvSpPr>
            <a:spLocks noChangeArrowheads="1"/>
          </p:cNvSpPr>
          <p:nvPr/>
        </p:nvSpPr>
        <p:spPr bwMode="auto">
          <a:xfrm>
            <a:off x="2911475" y="2095500"/>
            <a:ext cx="6635750" cy="1787525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zh-CN" altLang="en-US" sz="2000" b="1">
                <a:solidFill>
                  <a:srgbClr val="FFFFFF"/>
                </a:solidFill>
                <a:latin typeface="宋体" pitchFamily="2" charset="-122"/>
                <a:ea typeface="微软雅黑" pitchFamily="34" charset="-122"/>
                <a:sym typeface="宋体" pitchFamily="2" charset="-122"/>
              </a:rPr>
              <a:t>导航栏设置建议：</a:t>
            </a:r>
          </a:p>
          <a:p>
            <a:pPr algn="ctr"/>
            <a:endParaRPr lang="zh-CN" altLang="en-US" sz="2000" b="1">
              <a:solidFill>
                <a:srgbClr val="FFFFFF"/>
              </a:solidFill>
              <a:latin typeface="宋体" pitchFamily="2" charset="-122"/>
              <a:ea typeface="微软雅黑" pitchFamily="34" charset="-122"/>
              <a:sym typeface="宋体" pitchFamily="2" charset="-122"/>
            </a:endParaRPr>
          </a:p>
          <a:p>
            <a:r>
              <a:rPr lang="zh-CN" altLang="en-US" b="1">
                <a:solidFill>
                  <a:srgbClr val="FFFFFF"/>
                </a:solidFill>
                <a:latin typeface="宋体" pitchFamily="2" charset="-122"/>
                <a:ea typeface="微软雅黑" pitchFamily="34" charset="-122"/>
                <a:sym typeface="宋体" pitchFamily="2" charset="-122"/>
              </a:rPr>
              <a:t>展示环节：官网，美食，环境，品牌介绍；</a:t>
            </a:r>
          </a:p>
          <a:p>
            <a:r>
              <a:rPr lang="zh-CN" altLang="en-US" b="1">
                <a:solidFill>
                  <a:srgbClr val="FFFFFF"/>
                </a:solidFill>
                <a:latin typeface="宋体" pitchFamily="2" charset="-122"/>
                <a:ea typeface="微软雅黑" pitchFamily="34" charset="-122"/>
                <a:sym typeface="宋体" pitchFamily="2" charset="-122"/>
              </a:rPr>
              <a:t>优惠环节：优惠套餐，抽奖活动，小游戏，拼图得奖，</a:t>
            </a:r>
          </a:p>
          <a:p>
            <a:r>
              <a:rPr lang="zh-CN" altLang="en-US" b="1">
                <a:solidFill>
                  <a:srgbClr val="FFFFFF"/>
                </a:solidFill>
                <a:latin typeface="宋体" pitchFamily="2" charset="-122"/>
                <a:ea typeface="微软雅黑" pitchFamily="34" charset="-122"/>
                <a:sym typeface="宋体" pitchFamily="2" charset="-122"/>
              </a:rPr>
              <a:t>互动：门店导航，订餐电话，积分查询，等服务</a:t>
            </a:r>
          </a:p>
        </p:txBody>
      </p:sp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91675" y="1673225"/>
            <a:ext cx="3067050" cy="513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366" name="矩形 9"/>
          <p:cNvSpPr>
            <a:spLocks noChangeArrowheads="1"/>
          </p:cNvSpPr>
          <p:nvPr/>
        </p:nvSpPr>
        <p:spPr bwMode="auto">
          <a:xfrm>
            <a:off x="2909888" y="4540250"/>
            <a:ext cx="6651625" cy="17859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zh-CN" altLang="en-US" sz="2000" b="1">
                <a:solidFill>
                  <a:srgbClr val="FFFFFF"/>
                </a:solidFill>
                <a:latin typeface="宋体" pitchFamily="2" charset="-122"/>
                <a:ea typeface="微软雅黑" pitchFamily="34" charset="-122"/>
                <a:sym typeface="宋体" pitchFamily="2" charset="-122"/>
              </a:rPr>
              <a:t>文章更新建议：</a:t>
            </a:r>
          </a:p>
          <a:p>
            <a:pPr algn="ctr"/>
            <a:endParaRPr lang="zh-CN" altLang="en-US" sz="2000" b="1">
              <a:solidFill>
                <a:srgbClr val="FFFFFF"/>
              </a:solidFill>
              <a:latin typeface="宋体" pitchFamily="2" charset="-122"/>
              <a:ea typeface="微软雅黑" pitchFamily="34" charset="-122"/>
              <a:sym typeface="宋体" pitchFamily="2" charset="-122"/>
            </a:endParaRPr>
          </a:p>
          <a:p>
            <a:r>
              <a:rPr lang="zh-CN" altLang="en-US" b="1">
                <a:solidFill>
                  <a:srgbClr val="FFFFFF"/>
                </a:solidFill>
                <a:latin typeface="宋体" pitchFamily="2" charset="-122"/>
                <a:ea typeface="微软雅黑" pitchFamily="34" charset="-122"/>
                <a:sym typeface="宋体" pitchFamily="2" charset="-122"/>
              </a:rPr>
              <a:t>推送信息：区域内幽默信息分享，或特定受众的内容推荐；</a:t>
            </a:r>
          </a:p>
          <a:p>
            <a:r>
              <a:rPr lang="zh-CN" altLang="en-US" b="1">
                <a:solidFill>
                  <a:srgbClr val="FFFFFF"/>
                </a:solidFill>
                <a:latin typeface="宋体" pitchFamily="2" charset="-122"/>
                <a:ea typeface="微软雅黑" pitchFamily="34" charset="-122"/>
                <a:sym typeface="宋体" pitchFamily="2" charset="-122"/>
              </a:rPr>
              <a:t>活动信息：本周优惠信息，新鲜菜品，节日促销，店内八卦等；</a:t>
            </a:r>
          </a:p>
          <a:p>
            <a:r>
              <a:rPr lang="zh-CN" altLang="en-US" b="1">
                <a:solidFill>
                  <a:srgbClr val="FFFFFF"/>
                </a:solidFill>
                <a:latin typeface="宋体" pitchFamily="2" charset="-122"/>
                <a:ea typeface="微软雅黑" pitchFamily="34" charset="-122"/>
                <a:sym typeface="宋体" pitchFamily="2" charset="-122"/>
              </a:rPr>
              <a:t>跨界合作：会员积分奖励机制及会员活动，会员生日祝福等；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7331075" y="377825"/>
            <a:ext cx="5208588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【指掌时代】专注移动微营销一站式解决方案</a:t>
            </a:r>
          </a:p>
        </p:txBody>
      </p:sp>
      <p:sp>
        <p:nvSpPr>
          <p:cNvPr id="5123" name="椭圆​​ 24"/>
          <p:cNvSpPr>
            <a:spLocks noChangeArrowheads="1"/>
          </p:cNvSpPr>
          <p:nvPr/>
        </p:nvSpPr>
        <p:spPr bwMode="auto">
          <a:xfrm>
            <a:off x="4914900" y="1374775"/>
            <a:ext cx="344488" cy="327025"/>
          </a:xfrm>
          <a:prstGeom prst="ellipse">
            <a:avLst/>
          </a:prstGeom>
          <a:solidFill>
            <a:srgbClr val="FFCC00"/>
          </a:solidFill>
          <a:ln w="57150" cap="flat" cmpd="sng">
            <a:solidFill>
              <a:schemeClr val="bg1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5124" name="椭圆​​ 25"/>
          <p:cNvSpPr>
            <a:spLocks noChangeArrowheads="1"/>
          </p:cNvSpPr>
          <p:nvPr/>
        </p:nvSpPr>
        <p:spPr bwMode="auto">
          <a:xfrm>
            <a:off x="6927850" y="1374775"/>
            <a:ext cx="341313" cy="327025"/>
          </a:xfrm>
          <a:prstGeom prst="ellipse">
            <a:avLst/>
          </a:prstGeom>
          <a:solidFill>
            <a:srgbClr val="FFCC00"/>
          </a:solidFill>
          <a:ln w="57150" cap="flat" cmpd="sng">
            <a:solidFill>
              <a:schemeClr val="bg1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5125" name="圆角矩形​​ 26"/>
          <p:cNvSpPr>
            <a:spLocks noChangeArrowheads="1"/>
          </p:cNvSpPr>
          <p:nvPr/>
        </p:nvSpPr>
        <p:spPr bwMode="auto">
          <a:xfrm>
            <a:off x="4565650" y="1598613"/>
            <a:ext cx="3025775" cy="890587"/>
          </a:xfrm>
          <a:prstGeom prst="roundRect">
            <a:avLst>
              <a:gd name="adj" fmla="val 10329"/>
            </a:avLst>
          </a:prstGeom>
          <a:solidFill>
            <a:srgbClr val="FFCC00"/>
          </a:solidFill>
          <a:ln w="25400" cap="flat" cmpd="sng">
            <a:solidFill>
              <a:schemeClr val="bg1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5126" name="TextBox 23"/>
          <p:cNvSpPr>
            <a:spLocks noChangeArrowheads="1"/>
          </p:cNvSpPr>
          <p:nvPr/>
        </p:nvSpPr>
        <p:spPr bwMode="auto">
          <a:xfrm>
            <a:off x="5199063" y="1749425"/>
            <a:ext cx="1876425" cy="84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目  录</a:t>
            </a:r>
            <a:endParaRPr lang="zh-CN" altLang="en-US"/>
          </a:p>
        </p:txBody>
      </p:sp>
      <p:sp>
        <p:nvSpPr>
          <p:cNvPr id="5127" name="矩形 12"/>
          <p:cNvSpPr>
            <a:spLocks noChangeArrowheads="1"/>
          </p:cNvSpPr>
          <p:nvPr/>
        </p:nvSpPr>
        <p:spPr bwMode="auto">
          <a:xfrm>
            <a:off x="3236913" y="3130550"/>
            <a:ext cx="5935662" cy="481013"/>
          </a:xfrm>
          <a:prstGeom prst="rect">
            <a:avLst/>
          </a:prstGeom>
          <a:solidFill>
            <a:srgbClr val="0099FF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r>
              <a:rPr lang="zh-CN" altLang="en-US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▼ 餐饮</a:t>
            </a:r>
            <a:r>
              <a:rPr lang="zh-CN" altLang="en-US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品牌</a:t>
            </a:r>
            <a:r>
              <a:rPr lang="zh-CN" altLang="en-US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为什么要</a:t>
            </a:r>
            <a:r>
              <a:rPr lang="zh-CN" altLang="en-US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做移动微</a:t>
            </a:r>
            <a:r>
              <a:rPr lang="zh-CN" altLang="en-US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营销</a:t>
            </a:r>
            <a:endParaRPr lang="zh-CN" altLang="en-US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5128" name="矩形 12"/>
          <p:cNvSpPr>
            <a:spLocks noChangeArrowheads="1"/>
          </p:cNvSpPr>
          <p:nvPr/>
        </p:nvSpPr>
        <p:spPr bwMode="auto">
          <a:xfrm>
            <a:off x="3251200" y="4025900"/>
            <a:ext cx="5921375" cy="482600"/>
          </a:xfrm>
          <a:prstGeom prst="rect">
            <a:avLst/>
          </a:prstGeom>
          <a:solidFill>
            <a:srgbClr val="0099FF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r>
              <a:rPr lang="zh-CN" altLang="en-US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▼ </a:t>
            </a:r>
            <a:r>
              <a:rPr lang="zh-CN" altLang="en-US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餐饮品牌移动互联网微营销七步走</a:t>
            </a:r>
            <a:endParaRPr lang="zh-CN" altLang="en-US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5131" name="矩形 12"/>
          <p:cNvSpPr>
            <a:spLocks noChangeArrowheads="1"/>
          </p:cNvSpPr>
          <p:nvPr/>
        </p:nvSpPr>
        <p:spPr bwMode="auto">
          <a:xfrm>
            <a:off x="3263900" y="7975600"/>
            <a:ext cx="5908675" cy="479425"/>
          </a:xfrm>
          <a:prstGeom prst="rect">
            <a:avLst/>
          </a:prstGeom>
          <a:solidFill>
            <a:srgbClr val="0099FF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r>
              <a:rPr lang="zh-CN" altLang="en-US" b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▼ 我们的优势资源</a:t>
            </a:r>
            <a:endParaRPr lang="zh-CN" altLang="en-US"/>
          </a:p>
        </p:txBody>
      </p:sp>
      <p:sp>
        <p:nvSpPr>
          <p:cNvPr id="5132" name="Line 12"/>
          <p:cNvSpPr>
            <a:spLocks noChangeShapeType="1"/>
          </p:cNvSpPr>
          <p:nvPr/>
        </p:nvSpPr>
        <p:spPr bwMode="auto">
          <a:xfrm>
            <a:off x="5199063" y="1374775"/>
            <a:ext cx="0" cy="1588"/>
          </a:xfrm>
          <a:prstGeom prst="line">
            <a:avLst/>
          </a:prstGeom>
          <a:noFill/>
          <a:ln w="9525" cmpd="sng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133" name="Line 13"/>
          <p:cNvSpPr>
            <a:spLocks noChangeShapeType="1"/>
          </p:cNvSpPr>
          <p:nvPr/>
        </p:nvSpPr>
        <p:spPr bwMode="auto">
          <a:xfrm>
            <a:off x="5095875" y="1190625"/>
            <a:ext cx="0" cy="306388"/>
          </a:xfrm>
          <a:prstGeom prst="line">
            <a:avLst/>
          </a:prstGeom>
          <a:noFill/>
          <a:ln w="28575" cmpd="sng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134" name="Line 14"/>
          <p:cNvSpPr>
            <a:spLocks noChangeShapeType="1"/>
          </p:cNvSpPr>
          <p:nvPr/>
        </p:nvSpPr>
        <p:spPr bwMode="auto">
          <a:xfrm>
            <a:off x="7085013" y="1190625"/>
            <a:ext cx="1587" cy="306388"/>
          </a:xfrm>
          <a:prstGeom prst="line">
            <a:avLst/>
          </a:prstGeom>
          <a:noFill/>
          <a:ln w="28575" cap="flat" cmpd="sng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矩形 10"/>
          <p:cNvSpPr>
            <a:spLocks noChangeArrowheads="1"/>
          </p:cNvSpPr>
          <p:nvPr/>
        </p:nvSpPr>
        <p:spPr bwMode="auto">
          <a:xfrm>
            <a:off x="269875" y="1290638"/>
            <a:ext cx="4306888" cy="595312"/>
          </a:xfrm>
          <a:prstGeom prst="rect">
            <a:avLst/>
          </a:prstGeom>
          <a:noFill/>
          <a:ln w="9525" cap="flat" cmpd="sng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</a:t>
            </a:r>
            <a:r>
              <a:rPr lang="zh-CN" altLang="en-US" sz="24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▼</a:t>
            </a:r>
            <a:r>
              <a:rPr lang="zh-CN" altLang="en-US" sz="2400" b="1" dirty="0">
                <a:solidFill>
                  <a:srgbClr val="0099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</a:t>
            </a:r>
            <a:r>
              <a:rPr lang="zh-CN" altLang="en-US" sz="2400" b="1" dirty="0" smtClean="0">
                <a:solidFill>
                  <a:srgbClr val="0099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运营第四</a:t>
            </a:r>
            <a:r>
              <a:rPr lang="zh-CN" altLang="en-US" sz="2400" b="1" dirty="0">
                <a:solidFill>
                  <a:srgbClr val="0099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步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：完善菜单导航栏</a:t>
            </a:r>
            <a:endParaRPr lang="zh-CN" altLang="en-US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62588" y="2497138"/>
            <a:ext cx="7118350" cy="426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63" y="2497138"/>
            <a:ext cx="2544762" cy="4260850"/>
          </a:xfrm>
          <a:prstGeom prst="rect">
            <a:avLst/>
          </a:prstGeom>
          <a:noFill/>
          <a:ln w="9525" cap="flat" cmpd="sng">
            <a:noFill/>
            <a:bevel/>
            <a:headEnd/>
            <a:tailEnd/>
          </a:ln>
          <a:effectLst/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01925" y="2492375"/>
            <a:ext cx="2516188" cy="4251325"/>
          </a:xfrm>
          <a:prstGeom prst="rect">
            <a:avLst/>
          </a:prstGeom>
          <a:noFill/>
          <a:ln w="9525" cap="flat" cmpd="sng">
            <a:noFill/>
            <a:miter lim="800000"/>
            <a:headEnd/>
            <a:tailEnd/>
          </a:ln>
          <a:effectLst/>
        </p:spPr>
      </p:pic>
      <p:sp>
        <p:nvSpPr>
          <p:cNvPr id="23558" name="AutoShape 6"/>
          <p:cNvSpPr>
            <a:spLocks noChangeArrowheads="1"/>
          </p:cNvSpPr>
          <p:nvPr/>
        </p:nvSpPr>
        <p:spPr bwMode="auto">
          <a:xfrm>
            <a:off x="4576763" y="1481138"/>
            <a:ext cx="7331075" cy="758825"/>
          </a:xfrm>
          <a:prstGeom prst="flowChartAlternateProcess">
            <a:avLst/>
          </a:prstGeom>
          <a:solidFill>
            <a:srgbClr val="0099FF"/>
          </a:solidFill>
          <a:ln w="9525" cap="flat" cmpd="sng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zh-CN" altLang="en-US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方案：皮皮精灵抽奖活动小游戏</a:t>
            </a:r>
          </a:p>
          <a:p>
            <a:r>
              <a:rPr lang="zh-CN" altLang="en-US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提供多种抽奖，游戏，官网，会员，地图等常用服务，完善导航信息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3635" y="2806801"/>
            <a:ext cx="73239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运营第五步</a:t>
            </a:r>
            <a:r>
              <a:rPr lang="en-US" altLang="zh-CN" sz="2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</a:p>
          <a:p>
            <a:r>
              <a:rPr lang="zh-CN" altLang="en-US" sz="44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目标</a:t>
            </a:r>
            <a:r>
              <a:rPr lang="zh-CN" altLang="en-US" sz="4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：线下用户体验</a:t>
            </a:r>
            <a:endParaRPr lang="en-US" altLang="zh-CN" sz="4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44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法宝：游戏互动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矩形 10"/>
          <p:cNvSpPr>
            <a:spLocks noChangeArrowheads="1"/>
          </p:cNvSpPr>
          <p:nvPr/>
        </p:nvSpPr>
        <p:spPr bwMode="auto">
          <a:xfrm>
            <a:off x="269875" y="1265238"/>
            <a:ext cx="8166100" cy="59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</a:t>
            </a:r>
            <a:r>
              <a:rPr lang="zh-CN" altLang="en-US" sz="2400" b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▼</a:t>
            </a:r>
            <a:r>
              <a:rPr lang="zh-CN" altLang="en-US" sz="2400" b="1">
                <a:solidFill>
                  <a:srgbClr val="0099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运营第五步</a:t>
            </a:r>
            <a:r>
              <a:rPr lang="zh-CN" altLang="en-US" b="1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：等台，等餐，开业活动，让你的用户和你有互动</a:t>
            </a:r>
            <a:endParaRPr lang="zh-CN" altLang="en-US"/>
          </a:p>
        </p:txBody>
      </p:sp>
      <p:pic>
        <p:nvPicPr>
          <p:cNvPr id="16387" name="Picture 3" descr="微信打印机现场效果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28163" y="2335213"/>
            <a:ext cx="3252787" cy="4459287"/>
          </a:xfrm>
          <a:prstGeom prst="rect">
            <a:avLst/>
          </a:prstGeom>
          <a:solidFill>
            <a:srgbClr val="EDEDED"/>
          </a:solidFill>
          <a:ln w="9525">
            <a:noFill/>
            <a:miter lim="800000"/>
            <a:headEnd/>
            <a:tailEnd/>
          </a:ln>
          <a:effectLst/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7475" y="2392363"/>
            <a:ext cx="5521325" cy="437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rgbClr val="808080">
                <a:alpha val="50000"/>
              </a:srgbClr>
            </a:outerShdw>
          </a:effectLst>
        </p:spPr>
      </p:pic>
      <p:sp>
        <p:nvSpPr>
          <p:cNvPr id="16389" name="矩形 9"/>
          <p:cNvSpPr>
            <a:spLocks noChangeArrowheads="1"/>
          </p:cNvSpPr>
          <p:nvPr/>
        </p:nvSpPr>
        <p:spPr bwMode="auto">
          <a:xfrm>
            <a:off x="5918200" y="2401888"/>
            <a:ext cx="3292475" cy="4332287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zh-CN" altLang="en-US" sz="2000" b="1">
                <a:solidFill>
                  <a:srgbClr val="FFFFFF"/>
                </a:solidFill>
                <a:latin typeface="宋体" pitchFamily="2" charset="-122"/>
                <a:ea typeface="微软雅黑" pitchFamily="34" charset="-122"/>
                <a:sym typeface="宋体" pitchFamily="2" charset="-122"/>
              </a:rPr>
              <a:t>让用户和你动起来：</a:t>
            </a:r>
          </a:p>
          <a:p>
            <a:pPr algn="ctr"/>
            <a:endParaRPr lang="zh-CN" altLang="en-US" sz="2000" b="1">
              <a:solidFill>
                <a:srgbClr val="FFFFFF"/>
              </a:solidFill>
              <a:latin typeface="宋体" pitchFamily="2" charset="-122"/>
              <a:ea typeface="微软雅黑" pitchFamily="34" charset="-122"/>
              <a:sym typeface="宋体" pitchFamily="2" charset="-122"/>
            </a:endParaRPr>
          </a:p>
          <a:p>
            <a:r>
              <a:rPr lang="zh-CN" altLang="en-US" b="1">
                <a:solidFill>
                  <a:srgbClr val="FFFFFF"/>
                </a:solidFill>
                <a:latin typeface="宋体" pitchFamily="2" charset="-122"/>
                <a:ea typeface="微软雅黑" pitchFamily="34" charset="-122"/>
                <a:sym typeface="宋体" pitchFamily="2" charset="-122"/>
              </a:rPr>
              <a:t>新店开业：现场摇一摇赛跑有好礼，摇到优惠券到店用；</a:t>
            </a:r>
          </a:p>
          <a:p>
            <a:endParaRPr lang="zh-CN" altLang="en-US" b="1">
              <a:solidFill>
                <a:srgbClr val="FFFFFF"/>
              </a:solidFill>
              <a:latin typeface="宋体" pitchFamily="2" charset="-122"/>
              <a:ea typeface="微软雅黑" pitchFamily="34" charset="-122"/>
              <a:sym typeface="宋体" pitchFamily="2" charset="-122"/>
            </a:endParaRPr>
          </a:p>
          <a:p>
            <a:r>
              <a:rPr lang="zh-CN" altLang="en-US" b="1">
                <a:solidFill>
                  <a:srgbClr val="FFFFFF"/>
                </a:solidFill>
                <a:latin typeface="宋体" pitchFamily="2" charset="-122"/>
                <a:ea typeface="微软雅黑" pitchFamily="34" charset="-122"/>
                <a:sym typeface="宋体" pitchFamily="2" charset="-122"/>
              </a:rPr>
              <a:t>餐厅等位：玩个拼图，填个问卷，投票最佳美食赚杯可乐；</a:t>
            </a:r>
          </a:p>
          <a:p>
            <a:endParaRPr lang="zh-CN" altLang="en-US" b="1">
              <a:solidFill>
                <a:srgbClr val="FFFFFF"/>
              </a:solidFill>
              <a:latin typeface="宋体" pitchFamily="2" charset="-122"/>
              <a:ea typeface="微软雅黑" pitchFamily="34" charset="-122"/>
              <a:sym typeface="宋体" pitchFamily="2" charset="-122"/>
            </a:endParaRPr>
          </a:p>
          <a:p>
            <a:r>
              <a:rPr lang="zh-CN" altLang="en-US" b="1">
                <a:solidFill>
                  <a:srgbClr val="FFFFFF"/>
                </a:solidFill>
                <a:latin typeface="宋体" pitchFamily="2" charset="-122"/>
                <a:ea typeface="微软雅黑" pitchFamily="34" charset="-122"/>
                <a:sym typeface="宋体" pitchFamily="2" charset="-122"/>
              </a:rPr>
              <a:t>等餐间隙：扫码桌贴上的本周菜单，品牌微专题，拍照分享朋友圈，精致甜品送一份；</a:t>
            </a:r>
          </a:p>
          <a:p>
            <a:endParaRPr lang="zh-CN" altLang="en-US" b="1">
              <a:solidFill>
                <a:srgbClr val="FFFFFF"/>
              </a:solidFill>
              <a:latin typeface="宋体" pitchFamily="2" charset="-122"/>
              <a:ea typeface="微软雅黑" pitchFamily="34" charset="-122"/>
              <a:sym typeface="宋体" pitchFamily="2" charset="-122"/>
            </a:endParaRPr>
          </a:p>
          <a:p>
            <a:r>
              <a:rPr lang="zh-CN" altLang="en-US" b="1">
                <a:solidFill>
                  <a:srgbClr val="FFFFFF"/>
                </a:solidFill>
                <a:latin typeface="宋体" pitchFamily="2" charset="-122"/>
                <a:ea typeface="微软雅黑" pitchFamily="34" charset="-122"/>
                <a:sym typeface="宋体" pitchFamily="2" charset="-122"/>
              </a:rPr>
              <a:t>让你的用户更多与你有互动！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矩形 10"/>
          <p:cNvSpPr>
            <a:spLocks noChangeArrowheads="1"/>
          </p:cNvSpPr>
          <p:nvPr/>
        </p:nvSpPr>
        <p:spPr bwMode="auto">
          <a:xfrm>
            <a:off x="269875" y="1265238"/>
            <a:ext cx="8166100" cy="595312"/>
          </a:xfrm>
          <a:prstGeom prst="rect">
            <a:avLst/>
          </a:prstGeom>
          <a:noFill/>
          <a:ln w="9525" cap="flat" cmpd="sng">
            <a:noFill/>
            <a:bevel/>
            <a:headEnd/>
            <a:tailEnd/>
          </a:ln>
          <a:effectLst/>
        </p:spPr>
        <p:txBody>
          <a:bodyPr anchor="ctr"/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</a:t>
            </a:r>
            <a:r>
              <a:rPr lang="zh-CN" altLang="en-US" sz="24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▼</a:t>
            </a:r>
            <a:r>
              <a:rPr lang="zh-CN" altLang="en-US" sz="2400" b="1" dirty="0">
                <a:solidFill>
                  <a:srgbClr val="0099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</a:t>
            </a:r>
            <a:r>
              <a:rPr lang="zh-CN" altLang="en-US" sz="2400" b="1" dirty="0" smtClean="0">
                <a:solidFill>
                  <a:srgbClr val="0099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运营第五</a:t>
            </a:r>
            <a:r>
              <a:rPr lang="zh-CN" altLang="en-US" sz="2400" b="1" dirty="0">
                <a:solidFill>
                  <a:srgbClr val="0099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步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：等台，等餐，开业活动，用户互动解决方案</a:t>
            </a:r>
            <a:endParaRPr lang="zh-CN" altLang="en-US" dirty="0"/>
          </a:p>
        </p:txBody>
      </p:sp>
      <p:pic>
        <p:nvPicPr>
          <p:cNvPr id="2457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9875" y="2724150"/>
            <a:ext cx="2600325" cy="3906838"/>
          </a:xfrm>
          <a:prstGeom prst="rect">
            <a:avLst/>
          </a:prstGeom>
          <a:noFill/>
          <a:ln w="9525" cap="flat" cmpd="sng">
            <a:noFill/>
            <a:bevel/>
            <a:headEnd/>
            <a:tailEnd/>
          </a:ln>
          <a:effectLst>
            <a:outerShdw dist="139700" dir="2700000" algn="ctr" rotWithShape="0">
              <a:srgbClr val="333333">
                <a:alpha val="62000"/>
              </a:srgbClr>
            </a:outerShdw>
          </a:effectLst>
        </p:spPr>
      </p:pic>
      <p:pic>
        <p:nvPicPr>
          <p:cNvPr id="2458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45150" y="2724150"/>
            <a:ext cx="6919913" cy="3908425"/>
          </a:xfrm>
          <a:prstGeom prst="rect">
            <a:avLst/>
          </a:prstGeom>
          <a:noFill/>
          <a:ln w="9525" cap="flat" cmpd="sng">
            <a:noFill/>
            <a:bevel/>
            <a:headEnd/>
            <a:tailEnd/>
          </a:ln>
          <a:effectLst>
            <a:outerShdw dist="139700" dir="2700000" algn="ctr" rotWithShape="0">
              <a:srgbClr val="333333">
                <a:alpha val="62000"/>
              </a:srgbClr>
            </a:outerShdw>
          </a:effectLst>
        </p:spPr>
      </p:pic>
      <p:pic>
        <p:nvPicPr>
          <p:cNvPr id="24581" name="图片 1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54363" y="2725738"/>
            <a:ext cx="2287587" cy="3906837"/>
          </a:xfrm>
          <a:prstGeom prst="rect">
            <a:avLst/>
          </a:prstGeom>
          <a:noFill/>
          <a:ln w="9525" cap="flat" cmpd="sng">
            <a:noFill/>
            <a:bevel/>
            <a:headEnd/>
            <a:tailEnd/>
          </a:ln>
          <a:effectLst>
            <a:outerShdw dist="139700" dir="2700000" algn="ctr" rotWithShape="0">
              <a:srgbClr val="333333">
                <a:alpha val="62000"/>
              </a:srgbClr>
            </a:outerShdw>
          </a:effectLst>
        </p:spPr>
      </p:pic>
      <p:sp>
        <p:nvSpPr>
          <p:cNvPr id="24582" name="AutoShape 6"/>
          <p:cNvSpPr>
            <a:spLocks noChangeArrowheads="1"/>
          </p:cNvSpPr>
          <p:nvPr/>
        </p:nvSpPr>
        <p:spPr bwMode="auto">
          <a:xfrm>
            <a:off x="273050" y="1968500"/>
            <a:ext cx="12293600" cy="587375"/>
          </a:xfrm>
          <a:prstGeom prst="flowChartAlternateProcess">
            <a:avLst/>
          </a:prstGeom>
          <a:solidFill>
            <a:srgbClr val="0099FF"/>
          </a:solidFill>
          <a:ln w="9525" cap="flat" cmpd="sng">
            <a:solidFill>
              <a:schemeClr val="bg1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r>
              <a:rPr lang="zh-CN" altLang="en-US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用餐高峰期，节日高峰期，客户用餐等位间隙；通过投票，问卷，预约，小游戏，拼图等互动功能让用户等位不无聊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3635" y="2806801"/>
            <a:ext cx="73239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运营第六步</a:t>
            </a:r>
            <a:r>
              <a:rPr lang="en-US" altLang="zh-CN" sz="2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</a:p>
          <a:p>
            <a:r>
              <a:rPr lang="zh-CN" altLang="en-US" sz="44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目标</a:t>
            </a:r>
            <a:r>
              <a:rPr lang="zh-CN" altLang="en-US" sz="4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：内容营销</a:t>
            </a:r>
            <a:endParaRPr lang="en-US" altLang="zh-CN" sz="4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44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法宝</a:t>
            </a:r>
            <a:r>
              <a:rPr lang="zh-CN" altLang="en-US" sz="4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：读图时代，活用图文</a:t>
            </a:r>
            <a:endParaRPr lang="zh-CN" altLang="en-US" sz="4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矩形 10"/>
          <p:cNvSpPr>
            <a:spLocks noChangeArrowheads="1"/>
          </p:cNvSpPr>
          <p:nvPr/>
        </p:nvSpPr>
        <p:spPr bwMode="auto">
          <a:xfrm>
            <a:off x="269875" y="1265238"/>
            <a:ext cx="8166100" cy="59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</a:t>
            </a:r>
            <a:r>
              <a:rPr lang="zh-CN" altLang="en-US" sz="2400" b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▼</a:t>
            </a:r>
            <a:r>
              <a:rPr lang="zh-CN" altLang="en-US" sz="2400" b="1">
                <a:solidFill>
                  <a:srgbClr val="0099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运营第六步</a:t>
            </a:r>
            <a:r>
              <a:rPr lang="zh-CN" altLang="en-US" b="1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：读图时代，让你的内容更容易被主动分享</a:t>
            </a:r>
            <a:endParaRPr lang="zh-CN" altLang="en-US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9875" y="1860550"/>
            <a:ext cx="1577975" cy="158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7650" y="3522663"/>
            <a:ext cx="1600200" cy="160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1463" y="5186363"/>
            <a:ext cx="1577975" cy="157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87550" y="1860550"/>
            <a:ext cx="1587500" cy="158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87550" y="3522663"/>
            <a:ext cx="1587500" cy="158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6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987550" y="5175250"/>
            <a:ext cx="1587500" cy="158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7" name="Picture 9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698875" y="1860550"/>
            <a:ext cx="1584325" cy="158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8" name="Picture 10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698875" y="3524250"/>
            <a:ext cx="1584325" cy="158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9" name="Picture 11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698875" y="5178425"/>
            <a:ext cx="1584325" cy="158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20" name="Picture 12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705725" y="1862138"/>
            <a:ext cx="4889500" cy="490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421" name="矩形 9"/>
          <p:cNvSpPr>
            <a:spLocks noChangeArrowheads="1"/>
          </p:cNvSpPr>
          <p:nvPr/>
        </p:nvSpPr>
        <p:spPr bwMode="auto">
          <a:xfrm>
            <a:off x="5313363" y="1863725"/>
            <a:ext cx="2347912" cy="4902200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zh-CN" altLang="en-US" sz="2000" b="1">
                <a:solidFill>
                  <a:srgbClr val="FFFFFF"/>
                </a:solidFill>
                <a:latin typeface="宋体" pitchFamily="2" charset="-122"/>
                <a:ea typeface="微软雅黑" pitchFamily="34" charset="-122"/>
                <a:sym typeface="宋体" pitchFamily="2" charset="-122"/>
              </a:rPr>
              <a:t>重视内容赢在分享</a:t>
            </a:r>
          </a:p>
          <a:p>
            <a:endParaRPr lang="zh-CN" altLang="en-US" sz="2000" b="1">
              <a:solidFill>
                <a:srgbClr val="FFFFFF"/>
              </a:solidFill>
              <a:latin typeface="宋体" pitchFamily="2" charset="-122"/>
              <a:ea typeface="微软雅黑" pitchFamily="34" charset="-122"/>
              <a:sym typeface="宋体" pitchFamily="2" charset="-122"/>
            </a:endParaRPr>
          </a:p>
          <a:p>
            <a:r>
              <a:rPr lang="zh-CN" altLang="en-US" sz="2000" b="1">
                <a:solidFill>
                  <a:srgbClr val="FFFFFF"/>
                </a:solidFill>
                <a:latin typeface="宋体" pitchFamily="2" charset="-122"/>
                <a:ea typeface="微软雅黑" pitchFamily="34" charset="-122"/>
                <a:sym typeface="宋体" pitchFamily="2" charset="-122"/>
              </a:rPr>
              <a:t>1. 排版漂亮的图文内容更容易被分享；</a:t>
            </a:r>
          </a:p>
          <a:p>
            <a:endParaRPr lang="zh-CN" altLang="en-US" sz="2000" b="1">
              <a:solidFill>
                <a:srgbClr val="FFFFFF"/>
              </a:solidFill>
              <a:latin typeface="宋体" pitchFamily="2" charset="-122"/>
              <a:ea typeface="微软雅黑" pitchFamily="34" charset="-122"/>
              <a:sym typeface="宋体" pitchFamily="2" charset="-122"/>
            </a:endParaRPr>
          </a:p>
          <a:p>
            <a:r>
              <a:rPr lang="zh-CN" altLang="en-US" sz="2000" b="1">
                <a:solidFill>
                  <a:srgbClr val="FFFFFF"/>
                </a:solidFill>
                <a:latin typeface="宋体" pitchFamily="2" charset="-122"/>
                <a:ea typeface="微软雅黑" pitchFamily="34" charset="-122"/>
                <a:sym typeface="宋体" pitchFamily="2" charset="-122"/>
              </a:rPr>
              <a:t>2. 搞笑 幽默 治愈的内容更容易被分享；</a:t>
            </a:r>
          </a:p>
          <a:p>
            <a:endParaRPr lang="zh-CN" altLang="en-US" sz="2000" b="1">
              <a:solidFill>
                <a:srgbClr val="FFFFFF"/>
              </a:solidFill>
              <a:latin typeface="宋体" pitchFamily="2" charset="-122"/>
              <a:ea typeface="微软雅黑" pitchFamily="34" charset="-122"/>
              <a:sym typeface="宋体" pitchFamily="2" charset="-122"/>
            </a:endParaRPr>
          </a:p>
          <a:p>
            <a:r>
              <a:rPr lang="zh-CN" altLang="en-US" sz="2000" b="1">
                <a:solidFill>
                  <a:srgbClr val="FFFFFF"/>
                </a:solidFill>
                <a:latin typeface="宋体" pitchFamily="2" charset="-122"/>
                <a:ea typeface="微软雅黑" pitchFamily="34" charset="-122"/>
                <a:sym typeface="宋体" pitchFamily="2" charset="-122"/>
              </a:rPr>
              <a:t>3.有奖品激励的也容易被分享哟</a:t>
            </a:r>
          </a:p>
          <a:p>
            <a:endParaRPr lang="zh-CN" altLang="en-US" sz="2000" b="1">
              <a:solidFill>
                <a:srgbClr val="FFFFFF"/>
              </a:solidFill>
              <a:latin typeface="宋体" pitchFamily="2" charset="-122"/>
              <a:ea typeface="微软雅黑" pitchFamily="34" charset="-122"/>
              <a:sym typeface="宋体" pitchFamily="2" charset="-122"/>
            </a:endParaRPr>
          </a:p>
          <a:p>
            <a:pPr algn="ctr"/>
            <a:endParaRPr lang="zh-CN" altLang="en-US" sz="2000" b="1">
              <a:solidFill>
                <a:srgbClr val="FFFFFF"/>
              </a:solidFill>
              <a:latin typeface="宋体" pitchFamily="2" charset="-122"/>
              <a:ea typeface="微软雅黑" pitchFamily="34" charset="-122"/>
              <a:sym typeface="宋体" pitchFamily="2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矩形 10"/>
          <p:cNvSpPr>
            <a:spLocks noChangeArrowheads="1"/>
          </p:cNvSpPr>
          <p:nvPr/>
        </p:nvSpPr>
        <p:spPr bwMode="auto">
          <a:xfrm>
            <a:off x="269875" y="1265238"/>
            <a:ext cx="8166100" cy="595312"/>
          </a:xfrm>
          <a:prstGeom prst="rect">
            <a:avLst/>
          </a:prstGeom>
          <a:noFill/>
          <a:ln w="9525" cap="flat" cmpd="sng">
            <a:noFill/>
            <a:bevel/>
            <a:headEnd/>
            <a:tailEnd/>
          </a:ln>
          <a:effectLst/>
        </p:spPr>
        <p:txBody>
          <a:bodyPr anchor="ctr"/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</a:t>
            </a:r>
            <a:r>
              <a:rPr lang="zh-CN" altLang="en-US" sz="24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▼</a:t>
            </a:r>
            <a:r>
              <a:rPr lang="zh-CN" altLang="en-US" sz="2400" b="1" dirty="0">
                <a:solidFill>
                  <a:srgbClr val="0099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</a:t>
            </a:r>
            <a:r>
              <a:rPr lang="zh-CN" altLang="en-US" sz="2400" b="1" dirty="0" smtClean="0">
                <a:solidFill>
                  <a:srgbClr val="0099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运营第六</a:t>
            </a:r>
            <a:r>
              <a:rPr lang="zh-CN" altLang="en-US" sz="2400" b="1" dirty="0">
                <a:solidFill>
                  <a:srgbClr val="0099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步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：读图时代，微专题，微相册提供最佳视觉展示解决方案</a:t>
            </a:r>
            <a:endParaRPr lang="zh-CN" altLang="en-US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10725" y="1965325"/>
            <a:ext cx="3071813" cy="4848225"/>
          </a:xfrm>
          <a:prstGeom prst="rect">
            <a:avLst/>
          </a:prstGeom>
          <a:noFill/>
          <a:ln w="9525" cap="flat" cmpd="sng">
            <a:noFill/>
            <a:bevel/>
            <a:headEnd/>
            <a:tailEnd/>
          </a:ln>
          <a:effectLst/>
        </p:spPr>
      </p:pic>
      <p:pic>
        <p:nvPicPr>
          <p:cNvPr id="25605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67475" y="1965325"/>
            <a:ext cx="2889250" cy="4848225"/>
          </a:xfrm>
          <a:prstGeom prst="rect">
            <a:avLst/>
          </a:prstGeom>
          <a:noFill/>
          <a:ln w="9525" cap="flat" cmpd="sng">
            <a:solidFill>
              <a:srgbClr val="2D6399"/>
            </a:solidFill>
            <a:miter lim="800000"/>
            <a:headEnd/>
            <a:tailEnd/>
          </a:ln>
          <a:effectLst/>
        </p:spPr>
      </p:pic>
      <p:pic>
        <p:nvPicPr>
          <p:cNvPr id="25607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28975" y="1965325"/>
            <a:ext cx="3086100" cy="4848225"/>
          </a:xfrm>
          <a:prstGeom prst="rect">
            <a:avLst/>
          </a:prstGeom>
          <a:noFill/>
          <a:ln w="9525" cap="flat" cmpd="sng">
            <a:noFill/>
            <a:bevel/>
            <a:headEnd/>
            <a:tailEnd/>
          </a:ln>
          <a:effectLst>
            <a:outerShdw algn="ctr" rotWithShape="0">
              <a:srgbClr val="000000">
                <a:alpha val="67000"/>
              </a:srgbClr>
            </a:outerShdw>
          </a:effectLst>
        </p:spPr>
      </p:pic>
      <p:pic>
        <p:nvPicPr>
          <p:cNvPr id="2560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" y="1982788"/>
            <a:ext cx="2984500" cy="4832350"/>
          </a:xfrm>
          <a:prstGeom prst="rect">
            <a:avLst/>
          </a:prstGeom>
          <a:noFill/>
          <a:ln w="9525" cap="flat" cmpd="sng">
            <a:noFill/>
            <a:bevel/>
            <a:headEnd/>
            <a:tailEnd/>
          </a:ln>
          <a:effectLst>
            <a:outerShdw algn="ctr" rotWithShape="0">
              <a:srgbClr val="000000">
                <a:alpha val="67000"/>
              </a:srgbClr>
            </a:outerShdw>
          </a:effectLst>
        </p:spPr>
      </p:pic>
      <p:sp>
        <p:nvSpPr>
          <p:cNvPr id="25610" name="AutoShape 10"/>
          <p:cNvSpPr>
            <a:spLocks noChangeArrowheads="1"/>
          </p:cNvSpPr>
          <p:nvPr/>
        </p:nvSpPr>
        <p:spPr bwMode="auto">
          <a:xfrm>
            <a:off x="269875" y="3346450"/>
            <a:ext cx="12126913" cy="587375"/>
          </a:xfrm>
          <a:prstGeom prst="flowChartAlternateProcess">
            <a:avLst/>
          </a:prstGeom>
          <a:solidFill>
            <a:srgbClr val="0099FF"/>
          </a:solidFill>
          <a:ln w="9525" cap="flat" cmpd="sng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节日促销套餐，新品菜单更新，餐厅环境展示等，微专题+微相册提供最佳视觉展现方案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3635" y="2806801"/>
            <a:ext cx="73239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运营第七步</a:t>
            </a:r>
            <a:r>
              <a:rPr lang="en-US" altLang="zh-CN" sz="2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</a:p>
          <a:p>
            <a:r>
              <a:rPr lang="zh-CN" altLang="en-US" sz="44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目标</a:t>
            </a:r>
            <a:r>
              <a:rPr lang="zh-CN" altLang="en-US" sz="4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：跨界营销</a:t>
            </a:r>
            <a:endParaRPr lang="en-US" altLang="zh-CN" sz="4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44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法宝</a:t>
            </a:r>
            <a:r>
              <a:rPr lang="zh-CN" altLang="en-US" sz="4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：异业联盟</a:t>
            </a:r>
            <a:endParaRPr lang="zh-CN" altLang="en-US" sz="4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矩形 10"/>
          <p:cNvSpPr>
            <a:spLocks noChangeArrowheads="1"/>
          </p:cNvSpPr>
          <p:nvPr/>
        </p:nvSpPr>
        <p:spPr bwMode="auto">
          <a:xfrm>
            <a:off x="269875" y="1265238"/>
            <a:ext cx="8166100" cy="59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</a:t>
            </a:r>
            <a:r>
              <a:rPr lang="zh-CN" altLang="en-US" sz="2400" b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▼</a:t>
            </a:r>
            <a:r>
              <a:rPr lang="zh-CN" altLang="en-US" sz="2400" b="1">
                <a:solidFill>
                  <a:srgbClr val="0099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运营第七步</a:t>
            </a:r>
            <a:r>
              <a:rPr lang="zh-CN" altLang="en-US" b="1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：你积累的用户，就是你跨界合作的筹码！</a:t>
            </a:r>
            <a:endParaRPr lang="zh-CN" altLang="en-US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475" y="2149475"/>
            <a:ext cx="2935288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rgbClr val="808080">
                <a:alpha val="50000"/>
              </a:srgbClr>
            </a:outerShdw>
          </a:effec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62288" y="2141538"/>
            <a:ext cx="2962275" cy="463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  <p:sp>
        <p:nvSpPr>
          <p:cNvPr id="18437" name="矩形 9"/>
          <p:cNvSpPr>
            <a:spLocks noChangeArrowheads="1"/>
          </p:cNvSpPr>
          <p:nvPr/>
        </p:nvSpPr>
        <p:spPr bwMode="auto">
          <a:xfrm>
            <a:off x="6238875" y="2143125"/>
            <a:ext cx="6442075" cy="4632325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endParaRPr lang="zh-CN" altLang="en-US" sz="2000" b="1">
              <a:solidFill>
                <a:srgbClr val="FFFFFF"/>
              </a:solidFill>
              <a:latin typeface="宋体" pitchFamily="2" charset="-122"/>
              <a:ea typeface="微软雅黑" pitchFamily="34" charset="-122"/>
              <a:sym typeface="宋体" pitchFamily="2" charset="-122"/>
            </a:endParaRPr>
          </a:p>
          <a:p>
            <a:r>
              <a:rPr lang="zh-CN" altLang="en-US" sz="2000" b="1">
                <a:solidFill>
                  <a:srgbClr val="FFFFFF"/>
                </a:solidFill>
                <a:latin typeface="宋体" pitchFamily="2" charset="-122"/>
                <a:ea typeface="微软雅黑" pitchFamily="34" charset="-122"/>
                <a:sym typeface="宋体" pitchFamily="2" charset="-122"/>
              </a:rPr>
              <a:t>平台保障参与：</a:t>
            </a:r>
          </a:p>
          <a:p>
            <a:pPr algn="ctr"/>
            <a:endParaRPr lang="zh-CN" altLang="en-US" sz="2000" b="1">
              <a:solidFill>
                <a:srgbClr val="FFFFFF"/>
              </a:solidFill>
              <a:latin typeface="宋体" pitchFamily="2" charset="-122"/>
              <a:ea typeface="微软雅黑" pitchFamily="34" charset="-122"/>
              <a:sym typeface="宋体" pitchFamily="2" charset="-122"/>
            </a:endParaRPr>
          </a:p>
          <a:p>
            <a:r>
              <a:rPr lang="zh-CN" altLang="en-US" b="1">
                <a:solidFill>
                  <a:srgbClr val="FFFFFF"/>
                </a:solidFill>
                <a:latin typeface="宋体" pitchFamily="2" charset="-122"/>
                <a:ea typeface="微软雅黑" pitchFamily="34" charset="-122"/>
                <a:sym typeface="宋体" pitchFamily="2" charset="-122"/>
              </a:rPr>
              <a:t>区域内跨界合作，第三方平台资源置换合作，上下游联盟商家导流合作。</a:t>
            </a:r>
          </a:p>
          <a:p>
            <a:endParaRPr lang="zh-CN" altLang="en-US" b="1">
              <a:solidFill>
                <a:srgbClr val="FFFFFF"/>
              </a:solidFill>
              <a:latin typeface="宋体" pitchFamily="2" charset="-122"/>
              <a:ea typeface="微软雅黑" pitchFamily="34" charset="-122"/>
              <a:sym typeface="宋体" pitchFamily="2" charset="-122"/>
            </a:endParaRPr>
          </a:p>
          <a:p>
            <a:r>
              <a:rPr lang="zh-CN" altLang="en-US" b="1">
                <a:solidFill>
                  <a:srgbClr val="FFFFFF"/>
                </a:solidFill>
                <a:latin typeface="宋体" pitchFamily="2" charset="-122"/>
                <a:ea typeface="微软雅黑" pitchFamily="34" charset="-122"/>
                <a:sym typeface="宋体" pitchFamily="2" charset="-122"/>
              </a:rPr>
              <a:t>无平台，无作为？！</a:t>
            </a:r>
          </a:p>
          <a:p>
            <a:endParaRPr lang="zh-CN" altLang="en-US" b="1">
              <a:solidFill>
                <a:srgbClr val="FFFFFF"/>
              </a:solidFill>
              <a:latin typeface="宋体" pitchFamily="2" charset="-122"/>
              <a:ea typeface="微软雅黑" pitchFamily="34" charset="-122"/>
              <a:sym typeface="宋体" pitchFamily="2" charset="-122"/>
            </a:endParaRPr>
          </a:p>
          <a:p>
            <a:r>
              <a:rPr lang="zh-CN" altLang="en-US" b="1">
                <a:solidFill>
                  <a:srgbClr val="FFFFFF"/>
                </a:solidFill>
                <a:latin typeface="宋体" pitchFamily="2" charset="-122"/>
                <a:ea typeface="微软雅黑" pitchFamily="34" charset="-122"/>
                <a:sym typeface="宋体" pitchFamily="2" charset="-122"/>
              </a:rPr>
              <a:t>自媒体平台助你玩转多种跨界合作新玩法？导流核算，积分换购联盟商家礼品，想发红包，滴滴打车送回家？ 都可以！</a:t>
            </a:r>
          </a:p>
          <a:p>
            <a:endParaRPr lang="zh-CN" altLang="en-US" b="1">
              <a:solidFill>
                <a:srgbClr val="FFFFFF"/>
              </a:solidFill>
              <a:latin typeface="宋体" pitchFamily="2" charset="-122"/>
              <a:ea typeface="微软雅黑" pitchFamily="34" charset="-122"/>
              <a:sym typeface="宋体" pitchFamily="2" charset="-122"/>
            </a:endParaRPr>
          </a:p>
          <a:p>
            <a:r>
              <a:rPr lang="zh-CN" altLang="en-US" b="1">
                <a:solidFill>
                  <a:srgbClr val="FFFFFF"/>
                </a:solidFill>
                <a:latin typeface="宋体" pitchFamily="2" charset="-122"/>
                <a:ea typeface="微软雅黑" pitchFamily="34" charset="-122"/>
                <a:sym typeface="宋体" pitchFamily="2" charset="-122"/>
              </a:rPr>
              <a:t>你的用户数量，决定了你跨界合作的筹码！</a:t>
            </a:r>
          </a:p>
          <a:p>
            <a:endParaRPr lang="zh-CN" altLang="en-US" b="1">
              <a:solidFill>
                <a:srgbClr val="FFFFFF"/>
              </a:solidFill>
              <a:latin typeface="宋体" pitchFamily="2" charset="-122"/>
              <a:ea typeface="微软雅黑" pitchFamily="34" charset="-122"/>
              <a:sym typeface="宋体" pitchFamily="2" charset="-122"/>
            </a:endParaRPr>
          </a:p>
          <a:p>
            <a:r>
              <a:rPr lang="zh-CN" altLang="en-US" b="1">
                <a:solidFill>
                  <a:srgbClr val="FFFFFF"/>
                </a:solidFill>
                <a:latin typeface="宋体" pitchFamily="2" charset="-122"/>
                <a:ea typeface="微软雅黑" pitchFamily="34" charset="-122"/>
                <a:sym typeface="宋体" pitchFamily="2" charset="-122"/>
              </a:rPr>
              <a:t>用户越多，合作的品牌越强势，资源越优势，更能吸引用户；</a:t>
            </a:r>
          </a:p>
          <a:p>
            <a:endParaRPr lang="zh-CN" altLang="en-US" b="1">
              <a:solidFill>
                <a:srgbClr val="FFFFFF"/>
              </a:solidFill>
              <a:latin typeface="宋体" pitchFamily="2" charset="-122"/>
              <a:ea typeface="微软雅黑" pitchFamily="34" charset="-122"/>
              <a:sym typeface="宋体" pitchFamily="2" charset="-122"/>
            </a:endParaRPr>
          </a:p>
          <a:p>
            <a:r>
              <a:rPr lang="zh-CN" altLang="en-US" b="1">
                <a:solidFill>
                  <a:srgbClr val="FFFFFF"/>
                </a:solidFill>
                <a:latin typeface="宋体" pitchFamily="2" charset="-122"/>
                <a:ea typeface="微软雅黑" pitchFamily="34" charset="-122"/>
                <a:sym typeface="宋体" pitchFamily="2" charset="-122"/>
              </a:rPr>
              <a:t>遇强则强，滚雪球的增长才是目标所在！</a:t>
            </a:r>
          </a:p>
          <a:p>
            <a:endParaRPr lang="zh-CN" altLang="en-US" b="1">
              <a:solidFill>
                <a:srgbClr val="FFFFFF"/>
              </a:solidFill>
              <a:latin typeface="宋体" pitchFamily="2" charset="-122"/>
              <a:ea typeface="微软雅黑" pitchFamily="34" charset="-122"/>
              <a:sym typeface="宋体" pitchFamily="2" charset="-122"/>
            </a:endParaRPr>
          </a:p>
          <a:p>
            <a:endParaRPr lang="zh-CN" altLang="en-US" b="1">
              <a:solidFill>
                <a:srgbClr val="FFFFFF"/>
              </a:solidFill>
              <a:latin typeface="宋体" pitchFamily="2" charset="-122"/>
              <a:ea typeface="微软雅黑" pitchFamily="34" charset="-122"/>
              <a:sym typeface="宋体" pitchFamily="2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0" y="2601690"/>
            <a:ext cx="1274445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rgbClr val="00B0F0"/>
                </a:solidFill>
                <a:ea typeface="微软雅黑" pitchFamily="34" charset="-122"/>
              </a:rPr>
              <a:t>LET’S </a:t>
            </a:r>
            <a:r>
              <a:rPr lang="zh-CN" altLang="en-US" sz="6000" b="1" dirty="0">
                <a:solidFill>
                  <a:srgbClr val="00B0F0"/>
                </a:solidFill>
                <a:ea typeface="微软雅黑" pitchFamily="34" charset="-122"/>
              </a:rPr>
              <a:t> </a:t>
            </a:r>
            <a:r>
              <a:rPr lang="en-US" sz="6000" b="1" dirty="0">
                <a:solidFill>
                  <a:srgbClr val="00B0F0"/>
                </a:solidFill>
                <a:ea typeface="微软雅黑" pitchFamily="34" charset="-122"/>
              </a:rPr>
              <a:t>START</a:t>
            </a:r>
            <a:r>
              <a:rPr lang="zh-CN" altLang="en-US" sz="60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！</a:t>
            </a:r>
            <a:endParaRPr lang="zh-CN" altLang="en-US" sz="60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7281863" y="377825"/>
            <a:ext cx="521017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【指掌时代】专注移动微营销一站式解决方案</a:t>
            </a:r>
          </a:p>
        </p:txBody>
      </p:sp>
      <p:sp>
        <p:nvSpPr>
          <p:cNvPr id="6147" name="矩形 12"/>
          <p:cNvSpPr>
            <a:spLocks noChangeArrowheads="1"/>
          </p:cNvSpPr>
          <p:nvPr/>
        </p:nvSpPr>
        <p:spPr bwMode="auto">
          <a:xfrm>
            <a:off x="3606800" y="3225800"/>
            <a:ext cx="7869238" cy="950913"/>
          </a:xfrm>
          <a:prstGeom prst="rect">
            <a:avLst/>
          </a:prstGeom>
          <a:solidFill>
            <a:srgbClr val="0099FF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/>
            <a:r>
              <a:rPr lang="zh-CN" altLang="en-US" sz="3200" b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▼为什么要做移动微营销？</a:t>
            </a:r>
          </a:p>
        </p:txBody>
      </p:sp>
      <p:pic>
        <p:nvPicPr>
          <p:cNvPr id="6148" name="Picture 6" descr="C:\Users\iamisis\Desktop\MetroStation_2.0_XiaZaiBa\metrostation_by_yankoa-d312tty\PNG\Others\Blue\MB_0001_pi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1375" y="2514600"/>
            <a:ext cx="2476500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1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32913" y="4954588"/>
            <a:ext cx="3209925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07763" dir="13500000" algn="ctr" rotWithShape="0">
              <a:srgbClr val="808080">
                <a:alpha val="50000"/>
              </a:srgbClr>
            </a:outerShdw>
          </a:effec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30838" y="4954588"/>
            <a:ext cx="3179762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07763" dir="13500000" algn="ctr" rotWithShape="0">
              <a:srgbClr val="808080">
                <a:alpha val="50000"/>
              </a:srgbClr>
            </a:outerShdw>
          </a:effec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5438" y="4924425"/>
            <a:ext cx="4505325" cy="179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07763" dir="13500000" algn="ctr" rotWithShape="0">
              <a:srgbClr val="808080">
                <a:alpha val="50000"/>
              </a:srgbClr>
            </a:outerShdw>
          </a:effectLst>
        </p:spPr>
      </p:pic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298450" y="1274763"/>
            <a:ext cx="476123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sz="4400" b="1" dirty="0">
                <a:latin typeface="微软雅黑" pitchFamily="34" charset="-122"/>
                <a:ea typeface="微软雅黑" pitchFamily="34" charset="-122"/>
              </a:rPr>
              <a:t>因为赶上了</a:t>
            </a:r>
          </a:p>
        </p:txBody>
      </p:sp>
      <p:sp>
        <p:nvSpPr>
          <p:cNvPr id="7174" name="Text Box 6"/>
          <p:cNvSpPr txBox="1">
            <a:spLocks noChangeArrowheads="1"/>
          </p:cNvSpPr>
          <p:nvPr/>
        </p:nvSpPr>
        <p:spPr bwMode="auto">
          <a:xfrm>
            <a:off x="1533525" y="2211388"/>
            <a:ext cx="11009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2400" b="1">
                <a:latin typeface="微软雅黑" pitchFamily="34" charset="-122"/>
                <a:ea typeface="微软雅黑" pitchFamily="34" charset="-122"/>
                <a:sym typeface="Arial" pitchFamily="34" charset="0"/>
              </a:rPr>
              <a:t>移动媒体，社交媒体，自媒体的狂欢风口上</a:t>
            </a:r>
          </a:p>
        </p:txBody>
      </p:sp>
      <p:sp>
        <p:nvSpPr>
          <p:cNvPr id="7175" name="Text Box 7"/>
          <p:cNvSpPr txBox="1">
            <a:spLocks noChangeArrowheads="1"/>
          </p:cNvSpPr>
          <p:nvPr/>
        </p:nvSpPr>
        <p:spPr bwMode="auto">
          <a:xfrm>
            <a:off x="325438" y="2930525"/>
            <a:ext cx="5105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sz="4400" b="1" dirty="0">
                <a:latin typeface="微软雅黑" pitchFamily="34" charset="-122"/>
                <a:ea typeface="微软雅黑" pitchFamily="34" charset="-122"/>
              </a:rPr>
              <a:t>因为餐饮行业</a:t>
            </a:r>
          </a:p>
        </p:txBody>
      </p:sp>
      <p:sp>
        <p:nvSpPr>
          <p:cNvPr id="7176" name="Text Box 8"/>
          <p:cNvSpPr txBox="1">
            <a:spLocks noChangeArrowheads="1"/>
          </p:cNvSpPr>
          <p:nvPr/>
        </p:nvSpPr>
        <p:spPr bwMode="auto">
          <a:xfrm>
            <a:off x="1533525" y="4067175"/>
            <a:ext cx="11009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2400" b="1">
                <a:latin typeface="微软雅黑" pitchFamily="34" charset="-122"/>
                <a:ea typeface="微软雅黑" pitchFamily="34" charset="-122"/>
                <a:sym typeface="Arial" pitchFamily="34" charset="0"/>
              </a:rPr>
              <a:t>是复购率最高，口碑传播最佳，分享欲望最强的长盛行业</a:t>
            </a:r>
          </a:p>
        </p:txBody>
      </p:sp>
      <p:pic>
        <p:nvPicPr>
          <p:cNvPr id="7177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18463" y="1978025"/>
            <a:ext cx="1592262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8" name="矩形 23"/>
          <p:cNvSpPr>
            <a:spLocks noChangeArrowheads="1"/>
          </p:cNvSpPr>
          <p:nvPr/>
        </p:nvSpPr>
        <p:spPr bwMode="auto">
          <a:xfrm>
            <a:off x="9674225" y="2676525"/>
            <a:ext cx="2314575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微信用户 </a:t>
            </a:r>
            <a:r>
              <a:rPr lang="zh-CN" altLang="en-US" sz="2800" b="1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近10亿</a:t>
            </a:r>
            <a:endParaRPr lang="en-US" sz="2800" b="1">
              <a:solidFill>
                <a:srgbClr val="FF33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96188" y="2370138"/>
            <a:ext cx="5075237" cy="207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550" y="2422525"/>
            <a:ext cx="3719513" cy="204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rgbClr val="808080">
                <a:alpha val="50000"/>
              </a:srgbClr>
            </a:outerShdw>
          </a:effec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02063" y="2417763"/>
            <a:ext cx="3978275" cy="208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197" name="Text Box 5"/>
          <p:cNvSpPr txBox="1">
            <a:spLocks noChangeArrowheads="1"/>
          </p:cNvSpPr>
          <p:nvPr/>
        </p:nvSpPr>
        <p:spPr bwMode="auto">
          <a:xfrm>
            <a:off x="333375" y="4768850"/>
            <a:ext cx="11010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2400" b="1">
                <a:latin typeface="微软雅黑" pitchFamily="34" charset="-122"/>
                <a:ea typeface="微软雅黑" pitchFamily="34" charset="-122"/>
                <a:sym typeface="Arial" pitchFamily="34" charset="0"/>
              </a:rPr>
              <a:t>5%-10%的平台股佣金？！  利润全被平台瓜分了      </a:t>
            </a:r>
            <a:r>
              <a:rPr lang="zh-CN" altLang="en-US" sz="2400" b="1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心疼嘛？</a:t>
            </a:r>
          </a:p>
        </p:txBody>
      </p:sp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298450" y="1274763"/>
            <a:ext cx="116236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4400" b="1">
                <a:latin typeface="微软雅黑" pitchFamily="34" charset="-122"/>
                <a:ea typeface="微软雅黑" pitchFamily="34" charset="-122"/>
              </a:rPr>
              <a:t>因为你的用户，你的优惠，被巨头绑架了！</a:t>
            </a:r>
          </a:p>
        </p:txBody>
      </p:sp>
      <p:sp>
        <p:nvSpPr>
          <p:cNvPr id="8199" name="Text Box 7"/>
          <p:cNvSpPr txBox="1">
            <a:spLocks noChangeArrowheads="1"/>
          </p:cNvSpPr>
          <p:nvPr/>
        </p:nvSpPr>
        <p:spPr bwMode="auto">
          <a:xfrm>
            <a:off x="241300" y="5473700"/>
            <a:ext cx="11010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2400" b="1">
                <a:latin typeface="微软雅黑" pitchFamily="34" charset="-122"/>
                <a:ea typeface="微软雅黑" pitchFamily="34" charset="-122"/>
                <a:sym typeface="Arial" pitchFamily="34" charset="0"/>
              </a:rPr>
              <a:t>     平台之间竞争优惠PK，都要优惠最低，你选谁？     </a:t>
            </a:r>
            <a:r>
              <a:rPr lang="zh-CN" altLang="en-US" sz="2400" b="1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为难吗？</a:t>
            </a:r>
          </a:p>
        </p:txBody>
      </p:sp>
      <p:sp>
        <p:nvSpPr>
          <p:cNvPr id="8200" name="Text Box 8"/>
          <p:cNvSpPr txBox="1">
            <a:spLocks noChangeArrowheads="1"/>
          </p:cNvSpPr>
          <p:nvPr/>
        </p:nvSpPr>
        <p:spPr bwMode="auto">
          <a:xfrm>
            <a:off x="82550" y="6159500"/>
            <a:ext cx="11009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2400" b="1">
                <a:latin typeface="微软雅黑" pitchFamily="34" charset="-122"/>
                <a:ea typeface="微软雅黑" pitchFamily="34" charset="-122"/>
                <a:sym typeface="Arial" pitchFamily="34" charset="0"/>
              </a:rPr>
              <a:t>         用户已经到店了，又被平台抢走了。你家团购网站有活动吗？</a:t>
            </a:r>
          </a:p>
        </p:txBody>
      </p:sp>
      <p:sp>
        <p:nvSpPr>
          <p:cNvPr id="8201" name="Text Box 9"/>
          <p:cNvSpPr txBox="1">
            <a:spLocks noChangeArrowheads="1"/>
          </p:cNvSpPr>
          <p:nvPr/>
        </p:nvSpPr>
        <p:spPr bwMode="auto">
          <a:xfrm>
            <a:off x="9634538" y="5013325"/>
            <a:ext cx="1885950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latin typeface="微软雅黑" pitchFamily="34" charset="-122"/>
                <a:ea typeface="微软雅黑" pitchFamily="34" charset="-122"/>
                <a:sym typeface="Arial" pitchFamily="34" charset="0"/>
              </a:rPr>
              <a:t> </a:t>
            </a:r>
            <a:r>
              <a:rPr lang="zh-CN" altLang="en-US" sz="2000" b="1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(;´༎ຶД༎ຶ`)</a:t>
            </a:r>
          </a:p>
          <a:p>
            <a:endParaRPr lang="zh-CN" altLang="en-US"/>
          </a:p>
        </p:txBody>
      </p:sp>
      <p:sp>
        <p:nvSpPr>
          <p:cNvPr id="8202" name="Text Box 10"/>
          <p:cNvSpPr txBox="1">
            <a:spLocks noChangeArrowheads="1"/>
          </p:cNvSpPr>
          <p:nvPr/>
        </p:nvSpPr>
        <p:spPr bwMode="auto">
          <a:xfrm>
            <a:off x="9529763" y="6159500"/>
            <a:ext cx="23161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你从还是不从？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矩形 12"/>
          <p:cNvSpPr>
            <a:spLocks noChangeArrowheads="1"/>
          </p:cNvSpPr>
          <p:nvPr/>
        </p:nvSpPr>
        <p:spPr bwMode="auto">
          <a:xfrm>
            <a:off x="892175" y="1914525"/>
            <a:ext cx="7115175" cy="950913"/>
          </a:xfrm>
          <a:prstGeom prst="rect">
            <a:avLst/>
          </a:prstGeom>
          <a:solidFill>
            <a:srgbClr val="0099FF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/>
            <a:r>
              <a:rPr lang="zh-CN" altLang="en-US" sz="3200" b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▼自媒体的目标与价值</a:t>
            </a:r>
            <a:endParaRPr lang="zh-CN" altLang="en-US"/>
          </a:p>
        </p:txBody>
      </p:sp>
      <p:pic>
        <p:nvPicPr>
          <p:cNvPr id="9219" name="图片 2" descr="optaros-homepage-raisethebar-thumb.gif"/>
          <p:cNvPicPr>
            <a:picLocks noGrp="1"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75550" y="3246438"/>
            <a:ext cx="4654550" cy="348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220" name="矩形 12"/>
          <p:cNvSpPr>
            <a:spLocks noChangeArrowheads="1"/>
          </p:cNvSpPr>
          <p:nvPr/>
        </p:nvSpPr>
        <p:spPr bwMode="auto">
          <a:xfrm>
            <a:off x="1409700" y="3500438"/>
            <a:ext cx="6029325" cy="633412"/>
          </a:xfrm>
          <a:prstGeom prst="rect">
            <a:avLst/>
          </a:prstGeom>
          <a:solidFill>
            <a:srgbClr val="0099FF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/>
            <a:r>
              <a:rPr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把优惠还给用户，把用户还给商家！</a:t>
            </a:r>
          </a:p>
        </p:txBody>
      </p:sp>
      <p:sp>
        <p:nvSpPr>
          <p:cNvPr id="9221" name="矩形 12"/>
          <p:cNvSpPr>
            <a:spLocks noChangeArrowheads="1"/>
          </p:cNvSpPr>
          <p:nvPr/>
        </p:nvSpPr>
        <p:spPr bwMode="auto">
          <a:xfrm>
            <a:off x="1409700" y="4398963"/>
            <a:ext cx="6029325" cy="633412"/>
          </a:xfrm>
          <a:prstGeom prst="rect">
            <a:avLst/>
          </a:prstGeom>
          <a:solidFill>
            <a:srgbClr val="0099FF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/>
            <a:r>
              <a:rPr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我的优惠我决定，我的用户为我创造价值！</a:t>
            </a:r>
          </a:p>
        </p:txBody>
      </p:sp>
      <p:sp>
        <p:nvSpPr>
          <p:cNvPr id="9222" name="矩形 12"/>
          <p:cNvSpPr>
            <a:spLocks noChangeArrowheads="1"/>
          </p:cNvSpPr>
          <p:nvPr/>
        </p:nvSpPr>
        <p:spPr bwMode="auto">
          <a:xfrm>
            <a:off x="1409700" y="5391150"/>
            <a:ext cx="6029325" cy="633413"/>
          </a:xfrm>
          <a:prstGeom prst="rect">
            <a:avLst/>
          </a:prstGeom>
          <a:solidFill>
            <a:srgbClr val="0099FF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/>
            <a:r>
              <a:rPr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玩转口碑传播，消灭昂贵广告费！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20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7281863" y="377825"/>
            <a:ext cx="521017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【指掌时代】专注移动微营销一站式解决方案</a:t>
            </a:r>
          </a:p>
        </p:txBody>
      </p:sp>
      <p:sp>
        <p:nvSpPr>
          <p:cNvPr id="10243" name="矩形 12"/>
          <p:cNvSpPr>
            <a:spLocks noChangeArrowheads="1"/>
          </p:cNvSpPr>
          <p:nvPr/>
        </p:nvSpPr>
        <p:spPr bwMode="auto">
          <a:xfrm>
            <a:off x="3606800" y="3225800"/>
            <a:ext cx="8189913" cy="950913"/>
          </a:xfrm>
          <a:prstGeom prst="rect">
            <a:avLst/>
          </a:prstGeom>
          <a:solidFill>
            <a:srgbClr val="0099FF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r>
              <a:rPr lang="zh-CN" altLang="en-US" sz="32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▼</a:t>
            </a:r>
            <a:r>
              <a:rPr lang="zh-CN" altLang="en-US" sz="32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餐饮品牌移动互联网微营销七步走</a:t>
            </a:r>
          </a:p>
        </p:txBody>
      </p:sp>
      <p:pic>
        <p:nvPicPr>
          <p:cNvPr id="10244" name="Picture 6" descr="C:\Users\iamisis\Desktop\MetroStation_2.0_XiaZaiBa\metrostation_by_yankoa-d312tty\PNG\Others\Blue\MB_0001_pi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1375" y="2514600"/>
            <a:ext cx="2476500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10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Box 5"/>
          <p:cNvSpPr>
            <a:spLocks noChangeArrowheads="1"/>
          </p:cNvSpPr>
          <p:nvPr/>
        </p:nvSpPr>
        <p:spPr bwMode="auto">
          <a:xfrm>
            <a:off x="587375" y="1414106"/>
            <a:ext cx="7000875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2563"/>
              </a:lnSpc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走好这7步，做自媒体营销的大赢家</a:t>
            </a:r>
            <a:endParaRPr lang="en-US" sz="2800" b="1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1267" name="Rectangle 6"/>
          <p:cNvSpPr>
            <a:spLocks noChangeArrowheads="1"/>
          </p:cNvSpPr>
          <p:nvPr/>
        </p:nvSpPr>
        <p:spPr bwMode="auto">
          <a:xfrm>
            <a:off x="5129431" y="2679529"/>
            <a:ext cx="20928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sz="2400" b="1" i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</a:t>
            </a:r>
            <a:r>
              <a:rPr lang="zh-CN" altLang="en-US" sz="2400" b="1" i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、沉淀用户</a:t>
            </a:r>
            <a:endParaRPr lang="zh-CN" altLang="en-US" sz="2400" b="1" i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1268" name="Rectangle 6"/>
          <p:cNvSpPr>
            <a:spLocks noChangeArrowheads="1"/>
          </p:cNvSpPr>
          <p:nvPr/>
        </p:nvSpPr>
        <p:spPr bwMode="auto">
          <a:xfrm>
            <a:off x="5129431" y="3359435"/>
            <a:ext cx="22891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sz="2400" b="1" i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3</a:t>
            </a:r>
            <a:r>
              <a:rPr lang="zh-CN" altLang="en-US" sz="2400" b="1" i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、会员管理</a:t>
            </a:r>
            <a:endParaRPr lang="zh-CN" altLang="en-US" sz="2400" b="1" i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1269" name="Rectangle 6"/>
          <p:cNvSpPr>
            <a:spLocks noChangeArrowheads="1"/>
          </p:cNvSpPr>
          <p:nvPr/>
        </p:nvSpPr>
        <p:spPr bwMode="auto">
          <a:xfrm>
            <a:off x="5129431" y="4719247"/>
            <a:ext cx="284612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sz="2400" b="1" i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5</a:t>
            </a:r>
            <a:r>
              <a:rPr lang="zh-CN" altLang="en-US" sz="2400" b="1" i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、线下体验</a:t>
            </a:r>
            <a:endParaRPr lang="zh-CN" altLang="en-US" sz="2400" b="1" i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5129431" y="4039341"/>
            <a:ext cx="284612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sz="2400" b="1" i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4</a:t>
            </a:r>
            <a:r>
              <a:rPr lang="zh-CN" altLang="en-US" sz="2400" b="1" i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、线上体验</a:t>
            </a:r>
            <a:endParaRPr lang="zh-CN" altLang="en-US" sz="2400" b="1" i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1271" name="Rectangle 6"/>
          <p:cNvSpPr>
            <a:spLocks noChangeArrowheads="1"/>
          </p:cNvSpPr>
          <p:nvPr/>
        </p:nvSpPr>
        <p:spPr bwMode="auto">
          <a:xfrm>
            <a:off x="5129431" y="5399153"/>
            <a:ext cx="2847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2400" b="1" i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6</a:t>
            </a:r>
            <a:r>
              <a:rPr lang="zh-CN" altLang="en-US" sz="2400" b="1" i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、内容营销</a:t>
            </a:r>
            <a:endParaRPr lang="zh-CN" altLang="en-US" sz="2400" b="1" i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5129431" y="1999623"/>
            <a:ext cx="20625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sz="2400" b="1" i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</a:t>
            </a:r>
            <a:r>
              <a:rPr lang="zh-CN" altLang="en-US" sz="2400" b="1" i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、种子用户</a:t>
            </a:r>
            <a:endParaRPr lang="zh-CN" altLang="en-US" sz="2400" b="1" i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5129431" y="6079059"/>
            <a:ext cx="2847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2400" b="1" i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7</a:t>
            </a:r>
            <a:r>
              <a:rPr lang="zh-CN" altLang="en-US" sz="2400" b="1" i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、跨</a:t>
            </a:r>
            <a:r>
              <a:rPr lang="zh-CN" altLang="en-US" sz="2400" b="1" i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界</a:t>
            </a:r>
            <a:r>
              <a:rPr lang="zh-CN" altLang="en-US" sz="2400" b="1" i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营销</a:t>
            </a:r>
            <a:endParaRPr lang="zh-CN" altLang="en-US" sz="2400" b="1" i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5" name="右箭头 24"/>
          <p:cNvSpPr/>
          <p:nvPr/>
        </p:nvSpPr>
        <p:spPr bwMode="auto">
          <a:xfrm>
            <a:off x="4597400" y="1999623"/>
            <a:ext cx="414870" cy="461665"/>
          </a:xfrm>
          <a:prstGeom prst="rightArrow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6" name="右箭头 25"/>
          <p:cNvSpPr/>
          <p:nvPr/>
        </p:nvSpPr>
        <p:spPr bwMode="auto">
          <a:xfrm>
            <a:off x="4597400" y="2679529"/>
            <a:ext cx="414870" cy="461665"/>
          </a:xfrm>
          <a:prstGeom prst="rightArrow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7" name="右箭头 26"/>
          <p:cNvSpPr/>
          <p:nvPr/>
        </p:nvSpPr>
        <p:spPr bwMode="auto">
          <a:xfrm>
            <a:off x="4597400" y="3359435"/>
            <a:ext cx="414870" cy="461665"/>
          </a:xfrm>
          <a:prstGeom prst="rightArrow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8" name="右箭头 27"/>
          <p:cNvSpPr/>
          <p:nvPr/>
        </p:nvSpPr>
        <p:spPr bwMode="auto">
          <a:xfrm>
            <a:off x="4597400" y="4039341"/>
            <a:ext cx="414870" cy="461665"/>
          </a:xfrm>
          <a:prstGeom prst="rightArrow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9" name="右箭头 28"/>
          <p:cNvSpPr/>
          <p:nvPr/>
        </p:nvSpPr>
        <p:spPr bwMode="auto">
          <a:xfrm>
            <a:off x="4597400" y="4719247"/>
            <a:ext cx="414870" cy="461665"/>
          </a:xfrm>
          <a:prstGeom prst="rightArrow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0" name="右箭头 29"/>
          <p:cNvSpPr/>
          <p:nvPr/>
        </p:nvSpPr>
        <p:spPr bwMode="auto">
          <a:xfrm>
            <a:off x="4597400" y="5399153"/>
            <a:ext cx="414870" cy="461665"/>
          </a:xfrm>
          <a:prstGeom prst="rightArrow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1" name="右箭头 30"/>
          <p:cNvSpPr/>
          <p:nvPr/>
        </p:nvSpPr>
        <p:spPr bwMode="auto">
          <a:xfrm>
            <a:off x="4597400" y="6079059"/>
            <a:ext cx="414870" cy="461665"/>
          </a:xfrm>
          <a:prstGeom prst="rightArrow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3635" y="2806801"/>
            <a:ext cx="73239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运营第一步</a:t>
            </a:r>
            <a:r>
              <a:rPr lang="en-US" altLang="zh-CN" sz="2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</a:p>
          <a:p>
            <a:r>
              <a:rPr lang="zh-CN" altLang="en-US" sz="44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目标：种子用户沉淀</a:t>
            </a:r>
            <a:endParaRPr lang="en-US" altLang="zh-CN" sz="4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44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法宝：游戏互动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Them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</TotalTime>
  <Pages>0</Pages>
  <Words>1226</Words>
  <Characters>0</Characters>
  <Application>Microsoft Office PowerPoint</Application>
  <DocSecurity>0</DocSecurity>
  <PresentationFormat>自定义</PresentationFormat>
  <Lines>0</Lines>
  <Paragraphs>132</Paragraphs>
  <Slides>29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0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ri</dc:creator>
  <cp:lastModifiedBy>pengwei</cp:lastModifiedBy>
  <cp:revision>12</cp:revision>
  <dcterms:created xsi:type="dcterms:W3CDTF">2013-01-25T01:44:32Z</dcterms:created>
  <dcterms:modified xsi:type="dcterms:W3CDTF">2016-08-15T10:17:04Z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2052-9.1.0.4985</vt:lpwstr>
  </property>
</Properties>
</file>